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7" r:id="rId2"/>
    <p:sldId id="471" r:id="rId3"/>
    <p:sldId id="533" r:id="rId4"/>
    <p:sldId id="516" r:id="rId5"/>
    <p:sldId id="288" r:id="rId6"/>
    <p:sldId id="515" r:id="rId7"/>
    <p:sldId id="331" r:id="rId8"/>
    <p:sldId id="485" r:id="rId9"/>
    <p:sldId id="486" r:id="rId10"/>
    <p:sldId id="330" r:id="rId11"/>
    <p:sldId id="336" r:id="rId12"/>
    <p:sldId id="332" r:id="rId13"/>
    <p:sldId id="488" r:id="rId14"/>
    <p:sldId id="483" r:id="rId15"/>
    <p:sldId id="345" r:id="rId16"/>
    <p:sldId id="503" r:id="rId17"/>
    <p:sldId id="502" r:id="rId18"/>
    <p:sldId id="518" r:id="rId19"/>
    <p:sldId id="538" r:id="rId20"/>
    <p:sldId id="298" r:id="rId21"/>
    <p:sldId id="301" r:id="rId22"/>
    <p:sldId id="497" r:id="rId23"/>
    <p:sldId id="513" r:id="rId24"/>
    <p:sldId id="414" r:id="rId25"/>
    <p:sldId id="514" r:id="rId26"/>
    <p:sldId id="462" r:id="rId27"/>
    <p:sldId id="519" r:id="rId28"/>
    <p:sldId id="520" r:id="rId29"/>
    <p:sldId id="521" r:id="rId30"/>
    <p:sldId id="539" r:id="rId31"/>
    <p:sldId id="543" r:id="rId32"/>
    <p:sldId id="540" r:id="rId33"/>
    <p:sldId id="541" r:id="rId34"/>
    <p:sldId id="542" r:id="rId35"/>
    <p:sldId id="496" r:id="rId36"/>
    <p:sldId id="544" r:id="rId37"/>
    <p:sldId id="545" r:id="rId38"/>
    <p:sldId id="522" r:id="rId39"/>
    <p:sldId id="531" r:id="rId40"/>
    <p:sldId id="546" r:id="rId41"/>
    <p:sldId id="523" r:id="rId42"/>
    <p:sldId id="524" r:id="rId43"/>
    <p:sldId id="548" r:id="rId44"/>
    <p:sldId id="551" r:id="rId45"/>
    <p:sldId id="549" r:id="rId46"/>
    <p:sldId id="525" r:id="rId47"/>
    <p:sldId id="526" r:id="rId48"/>
    <p:sldId id="527" r:id="rId49"/>
    <p:sldId id="528" r:id="rId50"/>
    <p:sldId id="553" r:id="rId51"/>
    <p:sldId id="529" r:id="rId52"/>
    <p:sldId id="555" r:id="rId53"/>
    <p:sldId id="554" r:id="rId54"/>
    <p:sldId id="552" r:id="rId55"/>
    <p:sldId id="534" r:id="rId56"/>
    <p:sldId id="535" r:id="rId57"/>
    <p:sldId id="556" r:id="rId58"/>
    <p:sldId id="536" r:id="rId59"/>
    <p:sldId id="510" r:id="rId60"/>
  </p:sldIdLst>
  <p:sldSz cx="9144000" cy="6858000" type="screen4x3"/>
  <p:notesSz cx="6669088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93">
          <p15:clr>
            <a:srgbClr val="A4A3A4"/>
          </p15:clr>
        </p15:guide>
        <p15:guide id="2" orient="horz" pos="529">
          <p15:clr>
            <a:srgbClr val="A4A3A4"/>
          </p15:clr>
        </p15:guide>
        <p15:guide id="3" pos="420">
          <p15:clr>
            <a:srgbClr val="A4A3A4"/>
          </p15:clr>
        </p15:guide>
        <p15:guide id="4" pos="53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5910"/>
    <a:srgbClr val="FF8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11" autoAdjust="0"/>
    <p:restoredTop sz="83278" autoAdjust="0"/>
  </p:normalViewPr>
  <p:slideViewPr>
    <p:cSldViewPr snapToGrid="0" snapToObjects="1">
      <p:cViewPr varScale="1">
        <p:scale>
          <a:sx n="128" d="100"/>
          <a:sy n="128" d="100"/>
        </p:scale>
        <p:origin x="608" y="168"/>
      </p:cViewPr>
      <p:guideLst>
        <p:guide orient="horz" pos="3893"/>
        <p:guide orient="horz" pos="529"/>
        <p:guide pos="420"/>
        <p:guide pos="53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2.emf"/><Relationship Id="rId1" Type="http://schemas.openxmlformats.org/officeDocument/2006/relationships/image" Target="../media/image44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58AC3-F4B5-4C78-9E4B-BF1FBBA066E7}" type="datetimeFigureOut">
              <a:rPr lang="en-AU" smtClean="0"/>
              <a:t>11/4/19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09AE0-EF29-4A28-BA56-D195669524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85068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04933-2342-4CA2-920D-6CFAE4AF42F0}" type="datetimeFigureOut">
              <a:rPr lang="en-US" smtClean="0"/>
              <a:pPr/>
              <a:t>4/11/19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8C508-9378-416B-A78D-286D552874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2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56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5748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5162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e330bb61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3be330bb61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3be330bb61_0_10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7857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e330bb61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3be330bb61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3be330bb61_0_10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6530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e330bb61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3be330bb61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3be330bb61_0_10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3614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e330bb61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3be330bb61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3be330bb61_0_10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0780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e330bb61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3be330bb61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3be330bb61_0_10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1723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0770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6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918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7" name="Google Shape;4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3116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651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163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00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e330bb61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3be330bb61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3be330bb61_0_10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000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e330bb61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3be330bb61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3be330bb61_0_10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49628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e330bb61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3be330bb61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3be330bb61_0_10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39556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111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8C508-9378-416B-A78D-286D5528740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02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AU" dirty="0" err="1"/>
              <a:t>Yurii</a:t>
            </a:r>
            <a:r>
              <a:rPr lang="en-AU" dirty="0"/>
              <a:t> </a:t>
            </a:r>
            <a:r>
              <a:rPr lang="en-AU" dirty="0" err="1"/>
              <a:t>Nesterov</a:t>
            </a:r>
            <a:r>
              <a:rPr lang="en-AU" dirty="0"/>
              <a:t>. A method of solving a convex programming problem with convergence rate O(1/k 2 ). In Soviet Mathematics </a:t>
            </a:r>
            <a:r>
              <a:rPr lang="en-AU" dirty="0" err="1"/>
              <a:t>Doklady</a:t>
            </a:r>
            <a:r>
              <a:rPr lang="en-AU" dirty="0"/>
              <a:t>, volume 27, pages 372–376, 1983.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8C508-9378-416B-A78D-286D5528740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07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element-wise square on our matrices. The small epsilon is something like 1*10^-8 so we don’t accidentally divide by zero.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8C508-9378-416B-A78D-286D5528740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877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498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2150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4284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6584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5526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0618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8C508-9378-416B-A78D-286D55287404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74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963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:notes"/>
          <p:cNvSpPr txBox="1">
            <a:spLocks noGrp="1"/>
          </p:cNvSpPr>
          <p:nvPr>
            <p:ph type="sldNum" idx="12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9781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:notes"/>
          <p:cNvSpPr txBox="1">
            <a:spLocks noGrp="1"/>
          </p:cNvSpPr>
          <p:nvPr>
            <p:ph type="sldNum" idx="12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4795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3861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2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8893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881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8897 CIC 4x3 PPT_front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26143" y="3937000"/>
            <a:ext cx="6368143" cy="1360714"/>
          </a:xfrm>
        </p:spPr>
        <p:txBody>
          <a:bodyPr/>
          <a:lstStyle>
            <a:lvl1pPr>
              <a:lnSpc>
                <a:spcPts val="36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5981700" y="6576728"/>
            <a:ext cx="2895600" cy="207364"/>
          </a:xfrm>
        </p:spPr>
        <p:txBody>
          <a:bodyPr anchor="ctr"/>
          <a:lstStyle>
            <a:lvl1pPr>
              <a:defRPr sz="1200"/>
            </a:lvl1pPr>
          </a:lstStyle>
          <a:p>
            <a:r>
              <a:rPr lang="en-AU" dirty="0"/>
              <a:t>utscic.edu.au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66750" y="6568841"/>
            <a:ext cx="3759200" cy="21245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1680"/>
              </a:lnSpc>
            </a:pPr>
            <a:r>
              <a:rPr lang="en-AU" sz="1200" cap="all" baseline="0" noProof="0" dirty="0">
                <a:solidFill>
                  <a:schemeClr val="bg1"/>
                </a:solidFill>
              </a:rPr>
              <a:t>uts </a:t>
            </a:r>
            <a:r>
              <a:rPr lang="en-AU" sz="1200" cap="all" baseline="0" noProof="0" dirty="0" err="1">
                <a:solidFill>
                  <a:schemeClr val="bg1"/>
                </a:solidFill>
              </a:rPr>
              <a:t>cricos</a:t>
            </a:r>
            <a:r>
              <a:rPr lang="en-AU" sz="1200" cap="all" baseline="0" noProof="0" dirty="0">
                <a:solidFill>
                  <a:schemeClr val="bg1"/>
                </a:solidFill>
              </a:rPr>
              <a:t> provider code: 00099f</a:t>
            </a:r>
          </a:p>
        </p:txBody>
      </p:sp>
      <p:pic>
        <p:nvPicPr>
          <p:cNvPr id="10" name="Picture 9" descr="CIC logo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4200" y="5754135"/>
            <a:ext cx="1943100" cy="5546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914" y="424267"/>
            <a:ext cx="1274067" cy="527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8897 CIC 4x3 PPT_insid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 b="0">
                <a:solidFill>
                  <a:srgbClr val="8CB7C7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>
            <a:lvl2pPr>
              <a:defRPr b="0">
                <a:latin typeface="+mj-lt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81700" y="6576728"/>
            <a:ext cx="2895600" cy="207364"/>
          </a:xfrm>
        </p:spPr>
        <p:txBody>
          <a:bodyPr anchor="ctr"/>
          <a:lstStyle>
            <a:lvl1pPr>
              <a:defRPr sz="1200"/>
            </a:lvl1pPr>
          </a:lstStyle>
          <a:p>
            <a:r>
              <a:rPr lang="en-AU" dirty="0"/>
              <a:t>utscic.edu.au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5218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50" y="1557338"/>
            <a:ext cx="7810500" cy="4622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81700" y="6558906"/>
            <a:ext cx="2895600" cy="23083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lnSpc>
                <a:spcPts val="1800"/>
              </a:lnSpc>
              <a:defRPr sz="1500" b="0" spc="-3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AU"/>
              <a:t>health.uts.edu.au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dt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000" b="0" i="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1200"/>
        </a:spcAft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600"/>
        </a:lnSpc>
        <a:spcBef>
          <a:spcPts val="0"/>
        </a:spcBef>
        <a:spcAft>
          <a:spcPts val="900"/>
        </a:spcAft>
        <a:buFontTx/>
        <a:buNone/>
        <a:defRPr sz="24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ts val="2200"/>
        </a:lnSpc>
        <a:spcBef>
          <a:spcPts val="0"/>
        </a:spcBef>
        <a:spcAft>
          <a:spcPts val="1200"/>
        </a:spcAft>
        <a:buFont typeface="Arial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5900" algn="l" defTabSz="914400" rtl="0" eaLnBrk="1" latinLnBrk="0" hangingPunct="1">
        <a:lnSpc>
          <a:spcPts val="2200"/>
        </a:lnSpc>
        <a:spcBef>
          <a:spcPts val="0"/>
        </a:spcBef>
        <a:spcAft>
          <a:spcPts val="1200"/>
        </a:spcAft>
        <a:buFont typeface="Arial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914400" rtl="0" eaLnBrk="1" latinLnBrk="0" hangingPunct="1">
        <a:lnSpc>
          <a:spcPts val="2200"/>
        </a:lnSpc>
        <a:spcBef>
          <a:spcPts val="0"/>
        </a:spcBef>
        <a:spcAft>
          <a:spcPts val="1200"/>
        </a:spcAft>
        <a:buFont typeface="Arial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80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240.png"/><Relationship Id="rId5" Type="http://schemas.openxmlformats.org/officeDocument/2006/relationships/image" Target="../media/image200.png"/><Relationship Id="rId10" Type="http://schemas.openxmlformats.org/officeDocument/2006/relationships/image" Target="../media/image23.png"/><Relationship Id="rId4" Type="http://schemas.openxmlformats.org/officeDocument/2006/relationships/image" Target="../media/image190.png"/><Relationship Id="rId9" Type="http://schemas.openxmlformats.org/officeDocument/2006/relationships/image" Target="../media/image2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package" Target="../embeddings/Microsoft_Word_Document2.docx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1.png"/><Relationship Id="rId12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png"/><Relationship Id="rId11" Type="http://schemas.openxmlformats.org/officeDocument/2006/relationships/package" Target="../embeddings/Microsoft_Word_Document1.docx"/><Relationship Id="rId5" Type="http://schemas.openxmlformats.org/officeDocument/2006/relationships/image" Target="../media/image39.png"/><Relationship Id="rId10" Type="http://schemas.openxmlformats.org/officeDocument/2006/relationships/image" Target="../media/image10.emf"/><Relationship Id="rId4" Type="http://schemas.openxmlformats.org/officeDocument/2006/relationships/image" Target="../media/image200.png"/><Relationship Id="rId9" Type="http://schemas.openxmlformats.org/officeDocument/2006/relationships/package" Target="../embeddings/Microsoft_Word_Document.docx"/><Relationship Id="rId1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Word_Document3.docx"/><Relationship Id="rId5" Type="http://schemas.openxmlformats.org/officeDocument/2006/relationships/image" Target="../media/image27.png"/><Relationship Id="rId10" Type="http://schemas.openxmlformats.org/officeDocument/2006/relationships/image" Target="../media/image50.png"/><Relationship Id="rId4" Type="http://schemas.openxmlformats.org/officeDocument/2006/relationships/image" Target="../media/image26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roceedings.mlr.press/v9/glorot10a/glorot10a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hyperlink" Target="https://arxiv.org/pdf/1502.01852.pdf" TargetMode="Externa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6.xml"/><Relationship Id="rId7" Type="http://schemas.openxmlformats.org/officeDocument/2006/relationships/image" Target="https://upload.wikimedia.org/wikipedia/commons/thumb/8/88/Logistic-curve.svg/1200px-Logistic-curve.svg.png" TargetMode="Externa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9.png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4.docx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Word_Document5.docx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7.png"/><Relationship Id="rId5" Type="http://schemas.openxmlformats.org/officeDocument/2006/relationships/image" Target="../media/image34.emf"/><Relationship Id="rId10" Type="http://schemas.openxmlformats.org/officeDocument/2006/relationships/image" Target="../media/image91.png"/><Relationship Id="rId4" Type="http://schemas.openxmlformats.org/officeDocument/2006/relationships/package" Target="../embeddings/Microsoft_Word_Document6.docx"/><Relationship Id="rId9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IHZwWFHWa-w" TargetMode="External"/><Relationship Id="rId4" Type="http://schemas.openxmlformats.org/officeDocument/2006/relationships/hyperlink" Target="https://www.youtube.com/watch?v=WnqQrPNYz5Q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.docx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9.emf"/><Relationship Id="rId5" Type="http://schemas.openxmlformats.org/officeDocument/2006/relationships/package" Target="../embeddings/Microsoft_Word_Document8.docx"/><Relationship Id="rId4" Type="http://schemas.openxmlformats.org/officeDocument/2006/relationships/image" Target="../media/image38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11.docx"/><Relationship Id="rId3" Type="http://schemas.openxmlformats.org/officeDocument/2006/relationships/image" Target="../media/image43.tiff"/><Relationship Id="rId7" Type="http://schemas.openxmlformats.org/officeDocument/2006/relationships/image" Target="../media/image4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package" Target="../embeddings/Microsoft_Word_Document10.docx"/><Relationship Id="rId5" Type="http://schemas.openxmlformats.org/officeDocument/2006/relationships/image" Target="../media/image40.emf"/><Relationship Id="rId4" Type="http://schemas.openxmlformats.org/officeDocument/2006/relationships/package" Target="../embeddings/Microsoft_Word_Document9.docx"/><Relationship Id="rId9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13" Type="http://schemas.openxmlformats.org/officeDocument/2006/relationships/image" Target="../media/image52.png"/><Relationship Id="rId3" Type="http://schemas.openxmlformats.org/officeDocument/2006/relationships/package" Target="../embeddings/Microsoft_Word_Document12.docx"/><Relationship Id="rId7" Type="http://schemas.openxmlformats.org/officeDocument/2006/relationships/package" Target="../embeddings/Microsoft_Word_Document14.docx"/><Relationship Id="rId12" Type="http://schemas.openxmlformats.org/officeDocument/2006/relationships/image" Target="../media/image4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2.emf"/><Relationship Id="rId11" Type="http://schemas.openxmlformats.org/officeDocument/2006/relationships/package" Target="../embeddings/Microsoft_Word_Document16.docx"/><Relationship Id="rId5" Type="http://schemas.openxmlformats.org/officeDocument/2006/relationships/package" Target="../embeddings/Microsoft_Word_Document13.docx"/><Relationship Id="rId10" Type="http://schemas.openxmlformats.org/officeDocument/2006/relationships/image" Target="../media/image46.emf"/><Relationship Id="rId4" Type="http://schemas.openxmlformats.org/officeDocument/2006/relationships/image" Target="../media/image44.emf"/><Relationship Id="rId9" Type="http://schemas.openxmlformats.org/officeDocument/2006/relationships/package" Target="../embeddings/Microsoft_Word_Document15.docx"/><Relationship Id="rId14" Type="http://schemas.openxmlformats.org/officeDocument/2006/relationships/image" Target="../media/image43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towardsdatascience.com/derivative-of-the-sigmoid-function-536880cf918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h.stackexchange.com/questions/78575/derivative-of-sigmoid-function-sigma-x-frac11e-x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0.emf"/><Relationship Id="rId4" Type="http://schemas.openxmlformats.org/officeDocument/2006/relationships/package" Target="../embeddings/Microsoft_Word_Document17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1.emf"/><Relationship Id="rId4" Type="http://schemas.openxmlformats.org/officeDocument/2006/relationships/package" Target="../embeddings/Microsoft_Word_Document18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Word_Document19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8.png"/><Relationship Id="rId5" Type="http://schemas.openxmlformats.org/officeDocument/2006/relationships/image" Target="../media/image53.emf"/><Relationship Id="rId4" Type="http://schemas.openxmlformats.org/officeDocument/2006/relationships/package" Target="../embeddings/Microsoft_Word_Document20.docx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4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6" Type="http://schemas.openxmlformats.org/officeDocument/2006/relationships/package" Target="../embeddings/Microsoft_Word_Document22.docx"/><Relationship Id="rId5" Type="http://schemas.openxmlformats.org/officeDocument/2006/relationships/image" Target="../media/image53.emf"/><Relationship Id="rId10" Type="http://schemas.openxmlformats.org/officeDocument/2006/relationships/image" Target="../media/image62.png"/><Relationship Id="rId4" Type="http://schemas.openxmlformats.org/officeDocument/2006/relationships/package" Target="../embeddings/Microsoft_Word_Document21.docx"/><Relationship Id="rId9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tiff"/><Relationship Id="rId4" Type="http://schemas.openxmlformats.org/officeDocument/2006/relationships/hyperlink" Target="https://towardsdatascience.com/common-loss-functions-in-machine-learning-46af0ffc4d23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57.emf"/><Relationship Id="rId4" Type="http://schemas.openxmlformats.org/officeDocument/2006/relationships/package" Target="../embeddings/Microsoft_Word_Document23.docx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www.learndatasci.com/tutorials/python-finance-part-3-moving-average-trading-strategy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tiff"/><Relationship Id="rId4" Type="http://schemas.openxmlformats.org/officeDocument/2006/relationships/image" Target="../media/image60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toronto.edu/~tijmen/csc321/slides/lecture_slides_lec6.pd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9.04747.pdf" TargetMode="External"/><Relationship Id="rId2" Type="http://schemas.openxmlformats.org/officeDocument/2006/relationships/hyperlink" Target="https://openreview.net/pdf?id=OM0jvwB8jIp57ZJjtNEZ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gi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6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6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207.0580.pdf" TargetMode="External"/><Relationship Id="rId2" Type="http://schemas.openxmlformats.org/officeDocument/2006/relationships/hyperlink" Target="http://jmlr.org/papers/volume15/srivastava14a.old/srivastava14a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hyperlink" Target="https://arxiv.org/pdf/1312.6197.pdf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proceedings.mlr.press/v28/wan13.html" TargetMode="External"/><Relationship Id="rId2" Type="http://schemas.openxmlformats.org/officeDocument/2006/relationships/hyperlink" Target="https://pgaleone.eu/deep-learning/regularization/2017/01/10/anaysis-of-dropou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231n.stanford.edu/slides/2017/cs231n_2017_lecture8.pdf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JldOOs4vB8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376" y="3726924"/>
            <a:ext cx="6286910" cy="1350819"/>
          </a:xfrm>
        </p:spPr>
        <p:txBody>
          <a:bodyPr/>
          <a:lstStyle/>
          <a:p>
            <a:r>
              <a:rPr lang="en-AU" dirty="0"/>
              <a:t>Deep Learning</a:t>
            </a:r>
            <a:br>
              <a:rPr lang="en-AU" dirty="0"/>
            </a:br>
            <a:br>
              <a:rPr lang="en-AU" sz="2400" dirty="0"/>
            </a:br>
            <a:r>
              <a:rPr lang="en-AU" sz="2400" dirty="0"/>
              <a:t>Lecture 1 </a:t>
            </a:r>
            <a:r>
              <a:rPr lang="mr-IN" sz="2400" dirty="0"/>
              <a:t>–</a:t>
            </a:r>
            <a:r>
              <a:rPr lang="en-AU" sz="2400" dirty="0"/>
              <a:t> INTRODUCTION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981700" y="6520635"/>
            <a:ext cx="2895600" cy="207364"/>
          </a:xfrm>
        </p:spPr>
        <p:txBody>
          <a:bodyPr/>
          <a:lstStyle/>
          <a:p>
            <a:r>
              <a:rPr lang="en-AU" dirty="0"/>
              <a:t>utscic.edu.au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Neuron to ‘network’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372" name="Google Shape;372;p41"/>
          <p:cNvSpPr/>
          <p:nvPr/>
        </p:nvSpPr>
        <p:spPr>
          <a:xfrm>
            <a:off x="6073072" y="2380033"/>
            <a:ext cx="1055315" cy="59976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369;p41">
                <a:extLst>
                  <a:ext uri="{FF2B5EF4-FFF2-40B4-BE49-F238E27FC236}">
                    <a16:creationId xmlns:a16="http://schemas.microsoft.com/office/drawing/2014/main" id="{E4150069-CAE2-E84F-BDC3-F24699ED1E41}"/>
                  </a:ext>
                </a:extLst>
              </p:cNvPr>
              <p:cNvSpPr txBox="1"/>
              <p:nvPr/>
            </p:nvSpPr>
            <p:spPr>
              <a:xfrm>
                <a:off x="471566" y="2047019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Google Shape;369;p41">
                <a:extLst>
                  <a:ext uri="{FF2B5EF4-FFF2-40B4-BE49-F238E27FC236}">
                    <a16:creationId xmlns:a16="http://schemas.microsoft.com/office/drawing/2014/main" id="{E4150069-CAE2-E84F-BDC3-F24699ED1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66" y="2047019"/>
                <a:ext cx="643415" cy="644547"/>
              </a:xfrm>
              <a:prstGeom prst="rect">
                <a:avLst/>
              </a:prstGeom>
              <a:blipFill>
                <a:blip r:embed="rId3"/>
                <a:stretch>
                  <a:fillRect t="-13462" r="-44231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369;p41">
                <a:extLst>
                  <a:ext uri="{FF2B5EF4-FFF2-40B4-BE49-F238E27FC236}">
                    <a16:creationId xmlns:a16="http://schemas.microsoft.com/office/drawing/2014/main" id="{9679DA2D-EC19-E14A-9801-256CB986F9E8}"/>
                  </a:ext>
                </a:extLst>
              </p:cNvPr>
              <p:cNvSpPr txBox="1"/>
              <p:nvPr/>
            </p:nvSpPr>
            <p:spPr>
              <a:xfrm>
                <a:off x="447148" y="2767151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Google Shape;369;p41">
                <a:extLst>
                  <a:ext uri="{FF2B5EF4-FFF2-40B4-BE49-F238E27FC236}">
                    <a16:creationId xmlns:a16="http://schemas.microsoft.com/office/drawing/2014/main" id="{9679DA2D-EC19-E14A-9801-256CB986F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48" y="2767151"/>
                <a:ext cx="643415" cy="644547"/>
              </a:xfrm>
              <a:prstGeom prst="rect">
                <a:avLst/>
              </a:prstGeom>
              <a:blipFill>
                <a:blip r:embed="rId4"/>
                <a:stretch>
                  <a:fillRect t="-13462" r="-44231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369;p41">
                <a:extLst>
                  <a:ext uri="{FF2B5EF4-FFF2-40B4-BE49-F238E27FC236}">
                    <a16:creationId xmlns:a16="http://schemas.microsoft.com/office/drawing/2014/main" id="{02BC6228-AD34-0D40-8D30-999C58A5AB13}"/>
                  </a:ext>
                </a:extLst>
              </p:cNvPr>
              <p:cNvSpPr txBox="1"/>
              <p:nvPr/>
            </p:nvSpPr>
            <p:spPr>
              <a:xfrm>
                <a:off x="471567" y="1402472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Google Shape;369;p41">
                <a:extLst>
                  <a:ext uri="{FF2B5EF4-FFF2-40B4-BE49-F238E27FC236}">
                    <a16:creationId xmlns:a16="http://schemas.microsoft.com/office/drawing/2014/main" id="{02BC6228-AD34-0D40-8D30-999C58A5A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67" y="1402472"/>
                <a:ext cx="643415" cy="644547"/>
              </a:xfrm>
              <a:prstGeom prst="rect">
                <a:avLst/>
              </a:prstGeom>
              <a:blipFill>
                <a:blip r:embed="rId5"/>
                <a:stretch>
                  <a:fillRect t="-11538" r="-44231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0B90CF-353D-D04E-81C7-E2B89C14EFA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119272" y="1648361"/>
            <a:ext cx="1540499" cy="1780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3A66E9-A3F9-C544-9149-5A406409CD2E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937283" y="2843770"/>
            <a:ext cx="804385" cy="159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369;p41">
                <a:extLst>
                  <a:ext uri="{FF2B5EF4-FFF2-40B4-BE49-F238E27FC236}">
                    <a16:creationId xmlns:a16="http://schemas.microsoft.com/office/drawing/2014/main" id="{D4D29820-59B2-D546-8960-2A4A3FB1AE1B}"/>
                  </a:ext>
                </a:extLst>
              </p:cNvPr>
              <p:cNvSpPr txBox="1"/>
              <p:nvPr/>
            </p:nvSpPr>
            <p:spPr>
              <a:xfrm>
                <a:off x="6741668" y="2521496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Google Shape;369;p41">
                <a:extLst>
                  <a:ext uri="{FF2B5EF4-FFF2-40B4-BE49-F238E27FC236}">
                    <a16:creationId xmlns:a16="http://schemas.microsoft.com/office/drawing/2014/main" id="{D4D29820-59B2-D546-8960-2A4A3FB1A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668" y="2521496"/>
                <a:ext cx="643415" cy="644547"/>
              </a:xfrm>
              <a:prstGeom prst="rect">
                <a:avLst/>
              </a:prstGeom>
              <a:blipFill>
                <a:blip r:embed="rId6"/>
                <a:stretch>
                  <a:fillRect t="-13725" r="-3076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oogle Shape;369;p41">
                <a:extLst>
                  <a:ext uri="{FF2B5EF4-FFF2-40B4-BE49-F238E27FC236}">
                    <a16:creationId xmlns:a16="http://schemas.microsoft.com/office/drawing/2014/main" id="{B4C65CD5-C203-5C40-9BF3-0A15A05F6C01}"/>
                  </a:ext>
                </a:extLst>
              </p:cNvPr>
              <p:cNvSpPr txBox="1"/>
              <p:nvPr/>
            </p:nvSpPr>
            <p:spPr>
              <a:xfrm>
                <a:off x="7909891" y="2544384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Google Shape;369;p41">
                <a:extLst>
                  <a:ext uri="{FF2B5EF4-FFF2-40B4-BE49-F238E27FC236}">
                    <a16:creationId xmlns:a16="http://schemas.microsoft.com/office/drawing/2014/main" id="{B4C65CD5-C203-5C40-9BF3-0A15A05F6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891" y="2544384"/>
                <a:ext cx="643415" cy="644547"/>
              </a:xfrm>
              <a:prstGeom prst="rect">
                <a:avLst/>
              </a:prstGeom>
              <a:blipFill>
                <a:blip r:embed="rId7"/>
                <a:stretch>
                  <a:fillRect t="-13462" r="-33333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D7AE72-EAB4-9543-BF6A-FF8A3601DBA4}"/>
              </a:ext>
            </a:extLst>
          </p:cNvPr>
          <p:cNvCxnSpPr>
            <a:cxnSpLocks/>
          </p:cNvCxnSpPr>
          <p:nvPr/>
        </p:nvCxnSpPr>
        <p:spPr>
          <a:xfrm flipV="1">
            <a:off x="1141410" y="1783310"/>
            <a:ext cx="1512266" cy="6898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2F3110E-031D-FC49-B794-B368A63BAD2E}"/>
              </a:ext>
            </a:extLst>
          </p:cNvPr>
          <p:cNvCxnSpPr>
            <a:cxnSpLocks/>
          </p:cNvCxnSpPr>
          <p:nvPr/>
        </p:nvCxnSpPr>
        <p:spPr>
          <a:xfrm>
            <a:off x="1250770" y="3076622"/>
            <a:ext cx="1384287" cy="10099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AA68602-7A05-0540-904B-6471062B8A3C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7304057" y="2866658"/>
            <a:ext cx="605834" cy="162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989F5A-DE09-5C47-97CF-C0B760DF9EB9}"/>
              </a:ext>
            </a:extLst>
          </p:cNvPr>
          <p:cNvGrpSpPr/>
          <p:nvPr/>
        </p:nvGrpSpPr>
        <p:grpSpPr>
          <a:xfrm>
            <a:off x="2659771" y="1155808"/>
            <a:ext cx="1074349" cy="985105"/>
            <a:chOff x="4293114" y="2191472"/>
            <a:chExt cx="1604288" cy="1504073"/>
          </a:xfrm>
        </p:grpSpPr>
        <p:sp>
          <p:nvSpPr>
            <p:cNvPr id="28" name="5-Point Star 27">
              <a:extLst>
                <a:ext uri="{FF2B5EF4-FFF2-40B4-BE49-F238E27FC236}">
                  <a16:creationId xmlns:a16="http://schemas.microsoft.com/office/drawing/2014/main" id="{29F42564-216E-8C4F-93DD-15DB6B41D90E}"/>
                </a:ext>
              </a:extLst>
            </p:cNvPr>
            <p:cNvSpPr/>
            <p:nvPr/>
          </p:nvSpPr>
          <p:spPr>
            <a:xfrm>
              <a:off x="4317532" y="2245710"/>
              <a:ext cx="1488939" cy="1274315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8B9788-1B07-BE42-891D-D2B7819620BF}"/>
                </a:ext>
              </a:extLst>
            </p:cNvPr>
            <p:cNvSpPr/>
            <p:nvPr/>
          </p:nvSpPr>
          <p:spPr>
            <a:xfrm>
              <a:off x="4293114" y="2191472"/>
              <a:ext cx="1604288" cy="150407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Google Shape;369;p41">
              <a:extLst>
                <a:ext uri="{FF2B5EF4-FFF2-40B4-BE49-F238E27FC236}">
                  <a16:creationId xmlns:a16="http://schemas.microsoft.com/office/drawing/2014/main" id="{D8430511-83C6-0347-B250-291FC26E06A9}"/>
                </a:ext>
              </a:extLst>
            </p:cNvPr>
            <p:cNvSpPr txBox="1"/>
            <p:nvPr/>
          </p:nvSpPr>
          <p:spPr>
            <a:xfrm>
              <a:off x="4610022" y="2698714"/>
              <a:ext cx="970469" cy="5474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Magic</a:t>
              </a:r>
              <a:endParaRPr lang="ar-A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DD4938A-333D-8A43-821A-6106D4A7AA09}"/>
              </a:ext>
            </a:extLst>
          </p:cNvPr>
          <p:cNvCxnSpPr>
            <a:cxnSpLocks/>
          </p:cNvCxnSpPr>
          <p:nvPr/>
        </p:nvCxnSpPr>
        <p:spPr>
          <a:xfrm flipV="1">
            <a:off x="2187147" y="4600955"/>
            <a:ext cx="591390" cy="4860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Google Shape;369;p41">
                <a:extLst>
                  <a:ext uri="{FF2B5EF4-FFF2-40B4-BE49-F238E27FC236}">
                    <a16:creationId xmlns:a16="http://schemas.microsoft.com/office/drawing/2014/main" id="{94D1A88F-6A6A-F54F-8E25-7868514C38F6}"/>
                  </a:ext>
                </a:extLst>
              </p:cNvPr>
              <p:cNvSpPr txBox="1"/>
              <p:nvPr/>
            </p:nvSpPr>
            <p:spPr>
              <a:xfrm>
                <a:off x="3351518" y="5146371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Google Shape;369;p41">
                <a:extLst>
                  <a:ext uri="{FF2B5EF4-FFF2-40B4-BE49-F238E27FC236}">
                    <a16:creationId xmlns:a16="http://schemas.microsoft.com/office/drawing/2014/main" id="{94D1A88F-6A6A-F54F-8E25-7868514C3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518" y="5146371"/>
                <a:ext cx="643415" cy="644547"/>
              </a:xfrm>
              <a:prstGeom prst="rect">
                <a:avLst/>
              </a:prstGeom>
              <a:blipFill>
                <a:blip r:embed="rId8"/>
                <a:stretch>
                  <a:fillRect l="-9804" t="-13462" r="-43137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B6EF8EC-F176-6548-850A-5DB01313663F}"/>
              </a:ext>
            </a:extLst>
          </p:cNvPr>
          <p:cNvCxnSpPr>
            <a:cxnSpLocks/>
          </p:cNvCxnSpPr>
          <p:nvPr/>
        </p:nvCxnSpPr>
        <p:spPr>
          <a:xfrm flipH="1" flipV="1">
            <a:off x="3362540" y="4632213"/>
            <a:ext cx="161443" cy="58072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2A991A4-F224-634C-BD4A-D5C1D48235DB}"/>
              </a:ext>
            </a:extLst>
          </p:cNvPr>
          <p:cNvGrpSpPr/>
          <p:nvPr/>
        </p:nvGrpSpPr>
        <p:grpSpPr>
          <a:xfrm>
            <a:off x="2778537" y="2322653"/>
            <a:ext cx="1074349" cy="985105"/>
            <a:chOff x="4293114" y="2191472"/>
            <a:chExt cx="1604288" cy="1504073"/>
          </a:xfrm>
        </p:grpSpPr>
        <p:sp>
          <p:nvSpPr>
            <p:cNvPr id="43" name="5-Point Star 42">
              <a:extLst>
                <a:ext uri="{FF2B5EF4-FFF2-40B4-BE49-F238E27FC236}">
                  <a16:creationId xmlns:a16="http://schemas.microsoft.com/office/drawing/2014/main" id="{EA3C52A3-6B02-F945-8BEE-091B19C7893A}"/>
                </a:ext>
              </a:extLst>
            </p:cNvPr>
            <p:cNvSpPr/>
            <p:nvPr/>
          </p:nvSpPr>
          <p:spPr>
            <a:xfrm>
              <a:off x="4317532" y="2245710"/>
              <a:ext cx="1488939" cy="1274315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57B622F-3107-9248-B19E-4DC773735BA7}"/>
                </a:ext>
              </a:extLst>
            </p:cNvPr>
            <p:cNvSpPr/>
            <p:nvPr/>
          </p:nvSpPr>
          <p:spPr>
            <a:xfrm>
              <a:off x="4293114" y="2191472"/>
              <a:ext cx="1604288" cy="150407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Google Shape;369;p41">
              <a:extLst>
                <a:ext uri="{FF2B5EF4-FFF2-40B4-BE49-F238E27FC236}">
                  <a16:creationId xmlns:a16="http://schemas.microsoft.com/office/drawing/2014/main" id="{BE5561C6-B059-E140-92E6-F54EA149270E}"/>
                </a:ext>
              </a:extLst>
            </p:cNvPr>
            <p:cNvSpPr txBox="1"/>
            <p:nvPr/>
          </p:nvSpPr>
          <p:spPr>
            <a:xfrm>
              <a:off x="4610022" y="2698714"/>
              <a:ext cx="970469" cy="5474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Magic</a:t>
              </a:r>
              <a:endParaRPr lang="ar-A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FD8A7E3-2DB2-5C40-923D-57697F582365}"/>
              </a:ext>
            </a:extLst>
          </p:cNvPr>
          <p:cNvGrpSpPr/>
          <p:nvPr/>
        </p:nvGrpSpPr>
        <p:grpSpPr>
          <a:xfrm>
            <a:off x="2717643" y="3580326"/>
            <a:ext cx="1074349" cy="985105"/>
            <a:chOff x="4293114" y="2191472"/>
            <a:chExt cx="1604288" cy="1504073"/>
          </a:xfrm>
        </p:grpSpPr>
        <p:sp>
          <p:nvSpPr>
            <p:cNvPr id="52" name="5-Point Star 51">
              <a:extLst>
                <a:ext uri="{FF2B5EF4-FFF2-40B4-BE49-F238E27FC236}">
                  <a16:creationId xmlns:a16="http://schemas.microsoft.com/office/drawing/2014/main" id="{83DF26B5-043D-1043-B9F5-8A3AA4253F7F}"/>
                </a:ext>
              </a:extLst>
            </p:cNvPr>
            <p:cNvSpPr/>
            <p:nvPr/>
          </p:nvSpPr>
          <p:spPr>
            <a:xfrm>
              <a:off x="4317532" y="2245710"/>
              <a:ext cx="1488939" cy="1274315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9AC6864-4497-724A-8C00-1332D434578F}"/>
                </a:ext>
              </a:extLst>
            </p:cNvPr>
            <p:cNvSpPr/>
            <p:nvPr/>
          </p:nvSpPr>
          <p:spPr>
            <a:xfrm>
              <a:off x="4293114" y="2191472"/>
              <a:ext cx="1604288" cy="150407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Google Shape;369;p41">
              <a:extLst>
                <a:ext uri="{FF2B5EF4-FFF2-40B4-BE49-F238E27FC236}">
                  <a16:creationId xmlns:a16="http://schemas.microsoft.com/office/drawing/2014/main" id="{130D656A-1EF5-1E41-83C8-CEFEA525614B}"/>
                </a:ext>
              </a:extLst>
            </p:cNvPr>
            <p:cNvSpPr txBox="1"/>
            <p:nvPr/>
          </p:nvSpPr>
          <p:spPr>
            <a:xfrm>
              <a:off x="4610022" y="2698714"/>
              <a:ext cx="970469" cy="5474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Magic</a:t>
              </a:r>
              <a:endParaRPr lang="ar-A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A4DE4D9-5512-EB45-A660-EA79960F9377}"/>
              </a:ext>
            </a:extLst>
          </p:cNvPr>
          <p:cNvCxnSpPr>
            <a:cxnSpLocks/>
          </p:cNvCxnSpPr>
          <p:nvPr/>
        </p:nvCxnSpPr>
        <p:spPr>
          <a:xfrm flipV="1">
            <a:off x="1255415" y="2890446"/>
            <a:ext cx="1263282" cy="2418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D12F3AE-8BB6-2E48-918E-4B8C75847085}"/>
              </a:ext>
            </a:extLst>
          </p:cNvPr>
          <p:cNvCxnSpPr>
            <a:cxnSpLocks/>
          </p:cNvCxnSpPr>
          <p:nvPr/>
        </p:nvCxnSpPr>
        <p:spPr>
          <a:xfrm flipV="1">
            <a:off x="1225544" y="1783310"/>
            <a:ext cx="1489026" cy="1345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E1E93EF-9F3A-074B-B7B1-5680D0E54EC5}"/>
              </a:ext>
            </a:extLst>
          </p:cNvPr>
          <p:cNvCxnSpPr>
            <a:cxnSpLocks/>
          </p:cNvCxnSpPr>
          <p:nvPr/>
        </p:nvCxnSpPr>
        <p:spPr>
          <a:xfrm>
            <a:off x="1141410" y="1845373"/>
            <a:ext cx="1512266" cy="8440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947A63-1F0C-594B-9DAB-F27F02FC24E6}"/>
              </a:ext>
            </a:extLst>
          </p:cNvPr>
          <p:cNvCxnSpPr>
            <a:cxnSpLocks/>
          </p:cNvCxnSpPr>
          <p:nvPr/>
        </p:nvCxnSpPr>
        <p:spPr>
          <a:xfrm>
            <a:off x="1145744" y="1841492"/>
            <a:ext cx="1707029" cy="18924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918098B-07AB-CC45-9155-45EC8F568712}"/>
              </a:ext>
            </a:extLst>
          </p:cNvPr>
          <p:cNvCxnSpPr>
            <a:cxnSpLocks/>
          </p:cNvCxnSpPr>
          <p:nvPr/>
        </p:nvCxnSpPr>
        <p:spPr>
          <a:xfrm>
            <a:off x="1112651" y="2488192"/>
            <a:ext cx="1502487" cy="3141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27FCCC8-2FED-0742-8D4D-6278E9A24700}"/>
              </a:ext>
            </a:extLst>
          </p:cNvPr>
          <p:cNvCxnSpPr>
            <a:cxnSpLocks/>
          </p:cNvCxnSpPr>
          <p:nvPr/>
        </p:nvCxnSpPr>
        <p:spPr>
          <a:xfrm>
            <a:off x="1080425" y="2451402"/>
            <a:ext cx="1602010" cy="14966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436D3FA-5E43-0549-B615-C147C20B82FC}"/>
              </a:ext>
            </a:extLst>
          </p:cNvPr>
          <p:cNvGrpSpPr/>
          <p:nvPr/>
        </p:nvGrpSpPr>
        <p:grpSpPr>
          <a:xfrm>
            <a:off x="4600530" y="2397893"/>
            <a:ext cx="1074349" cy="985105"/>
            <a:chOff x="4293114" y="2191472"/>
            <a:chExt cx="1604288" cy="1504073"/>
          </a:xfrm>
        </p:grpSpPr>
        <p:sp>
          <p:nvSpPr>
            <p:cNvPr id="68" name="5-Point Star 67">
              <a:extLst>
                <a:ext uri="{FF2B5EF4-FFF2-40B4-BE49-F238E27FC236}">
                  <a16:creationId xmlns:a16="http://schemas.microsoft.com/office/drawing/2014/main" id="{3C4767BE-8EA6-E640-BE96-85D27C067A09}"/>
                </a:ext>
              </a:extLst>
            </p:cNvPr>
            <p:cNvSpPr/>
            <p:nvPr/>
          </p:nvSpPr>
          <p:spPr>
            <a:xfrm>
              <a:off x="4317532" y="2245710"/>
              <a:ext cx="1488939" cy="1274315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3D4FEC8-2DE3-B34B-B760-9AA8C062693A}"/>
                </a:ext>
              </a:extLst>
            </p:cNvPr>
            <p:cNvSpPr/>
            <p:nvPr/>
          </p:nvSpPr>
          <p:spPr>
            <a:xfrm>
              <a:off x="4293114" y="2191472"/>
              <a:ext cx="1604288" cy="150407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Google Shape;369;p41">
              <a:extLst>
                <a:ext uri="{FF2B5EF4-FFF2-40B4-BE49-F238E27FC236}">
                  <a16:creationId xmlns:a16="http://schemas.microsoft.com/office/drawing/2014/main" id="{A7F42524-6FE8-784F-AB45-CF7386D2AC67}"/>
                </a:ext>
              </a:extLst>
            </p:cNvPr>
            <p:cNvSpPr txBox="1"/>
            <p:nvPr/>
          </p:nvSpPr>
          <p:spPr>
            <a:xfrm>
              <a:off x="4610022" y="2698714"/>
              <a:ext cx="970469" cy="5474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Magic</a:t>
              </a:r>
              <a:endParaRPr lang="ar-A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Google Shape;369;p41">
                <a:extLst>
                  <a:ext uri="{FF2B5EF4-FFF2-40B4-BE49-F238E27FC236}">
                    <a16:creationId xmlns:a16="http://schemas.microsoft.com/office/drawing/2014/main" id="{AECD805E-C9C9-D443-9B99-9A023FC166B4}"/>
                  </a:ext>
                </a:extLst>
              </p:cNvPr>
              <p:cNvSpPr txBox="1"/>
              <p:nvPr/>
            </p:nvSpPr>
            <p:spPr>
              <a:xfrm>
                <a:off x="1648349" y="4956837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Google Shape;369;p41">
                <a:extLst>
                  <a:ext uri="{FF2B5EF4-FFF2-40B4-BE49-F238E27FC236}">
                    <a16:creationId xmlns:a16="http://schemas.microsoft.com/office/drawing/2014/main" id="{AECD805E-C9C9-D443-9B99-9A023FC16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349" y="4956837"/>
                <a:ext cx="643415" cy="644547"/>
              </a:xfrm>
              <a:prstGeom prst="rect">
                <a:avLst/>
              </a:prstGeom>
              <a:blipFill>
                <a:blip r:embed="rId9"/>
                <a:stretch>
                  <a:fillRect l="-1961" t="-11538" r="-58824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F56A3BA-FB50-3449-B8DE-D1FE38E29B41}"/>
              </a:ext>
            </a:extLst>
          </p:cNvPr>
          <p:cNvCxnSpPr>
            <a:cxnSpLocks/>
            <a:stCxn id="45" idx="6"/>
            <a:endCxn id="69" idx="2"/>
          </p:cNvCxnSpPr>
          <p:nvPr/>
        </p:nvCxnSpPr>
        <p:spPr>
          <a:xfrm>
            <a:off x="3852886" y="2815206"/>
            <a:ext cx="747644" cy="752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8054251-0E92-0249-9344-028F7F4C5946}"/>
              </a:ext>
            </a:extLst>
          </p:cNvPr>
          <p:cNvCxnSpPr>
            <a:cxnSpLocks/>
            <a:stCxn id="8" idx="6"/>
            <a:endCxn id="69" idx="1"/>
          </p:cNvCxnSpPr>
          <p:nvPr/>
        </p:nvCxnSpPr>
        <p:spPr>
          <a:xfrm>
            <a:off x="3734120" y="1648361"/>
            <a:ext cx="1023745" cy="8937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88A2AFC-E0BF-9343-B53E-BACA3CE10128}"/>
              </a:ext>
            </a:extLst>
          </p:cNvPr>
          <p:cNvCxnSpPr>
            <a:cxnSpLocks/>
            <a:stCxn id="56" idx="6"/>
            <a:endCxn id="69" idx="3"/>
          </p:cNvCxnSpPr>
          <p:nvPr/>
        </p:nvCxnSpPr>
        <p:spPr>
          <a:xfrm flipV="1">
            <a:off x="3791992" y="3238733"/>
            <a:ext cx="965873" cy="8341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D64E979-BEBE-2740-AFD4-1738AD4FABC2}"/>
              </a:ext>
            </a:extLst>
          </p:cNvPr>
          <p:cNvCxnSpPr>
            <a:cxnSpLocks/>
            <a:endCxn id="69" idx="4"/>
          </p:cNvCxnSpPr>
          <p:nvPr/>
        </p:nvCxnSpPr>
        <p:spPr>
          <a:xfrm flipV="1">
            <a:off x="4933882" y="3382998"/>
            <a:ext cx="203823" cy="78072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369;p41">
                <a:extLst>
                  <a:ext uri="{FF2B5EF4-FFF2-40B4-BE49-F238E27FC236}">
                    <a16:creationId xmlns:a16="http://schemas.microsoft.com/office/drawing/2014/main" id="{8B2CFBFA-610E-D444-98B5-8AA8FD1B201B}"/>
                  </a:ext>
                </a:extLst>
              </p:cNvPr>
              <p:cNvSpPr txBox="1"/>
              <p:nvPr/>
            </p:nvSpPr>
            <p:spPr>
              <a:xfrm>
                <a:off x="5494322" y="4024327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Google Shape;369;p41">
                <a:extLst>
                  <a:ext uri="{FF2B5EF4-FFF2-40B4-BE49-F238E27FC236}">
                    <a16:creationId xmlns:a16="http://schemas.microsoft.com/office/drawing/2014/main" id="{8B2CFBFA-610E-D444-98B5-8AA8FD1B2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322" y="4024327"/>
                <a:ext cx="643415" cy="644547"/>
              </a:xfrm>
              <a:prstGeom prst="rect">
                <a:avLst/>
              </a:prstGeom>
              <a:blipFill>
                <a:blip r:embed="rId10"/>
                <a:stretch>
                  <a:fillRect l="-9804" t="-13462" r="-47059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D788A27-119F-E84C-91EE-46B5F879F278}"/>
              </a:ext>
            </a:extLst>
          </p:cNvPr>
          <p:cNvCxnSpPr>
            <a:cxnSpLocks/>
          </p:cNvCxnSpPr>
          <p:nvPr/>
        </p:nvCxnSpPr>
        <p:spPr>
          <a:xfrm flipH="1" flipV="1">
            <a:off x="5325570" y="3382998"/>
            <a:ext cx="337505" cy="6413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Google Shape;369;p41">
                <a:extLst>
                  <a:ext uri="{FF2B5EF4-FFF2-40B4-BE49-F238E27FC236}">
                    <a16:creationId xmlns:a16="http://schemas.microsoft.com/office/drawing/2014/main" id="{343A6BCA-38BC-9E47-86D0-84B320A48D39}"/>
                  </a:ext>
                </a:extLst>
              </p:cNvPr>
              <p:cNvSpPr txBox="1"/>
              <p:nvPr/>
            </p:nvSpPr>
            <p:spPr>
              <a:xfrm>
                <a:off x="4395084" y="4033510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Google Shape;369;p41">
                <a:extLst>
                  <a:ext uri="{FF2B5EF4-FFF2-40B4-BE49-F238E27FC236}">
                    <a16:creationId xmlns:a16="http://schemas.microsoft.com/office/drawing/2014/main" id="{343A6BCA-38BC-9E47-86D0-84B320A48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084" y="4033510"/>
                <a:ext cx="643415" cy="644547"/>
              </a:xfrm>
              <a:prstGeom prst="rect">
                <a:avLst/>
              </a:prstGeom>
              <a:blipFill>
                <a:blip r:embed="rId11"/>
                <a:stretch>
                  <a:fillRect l="-1923" t="-13725" r="-57692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58686A35-DD43-0548-9FF1-5FAD66B15FA1}"/>
              </a:ext>
            </a:extLst>
          </p:cNvPr>
          <p:cNvSpPr txBox="1"/>
          <p:nvPr/>
        </p:nvSpPr>
        <p:spPr>
          <a:xfrm>
            <a:off x="295818" y="3822042"/>
            <a:ext cx="1113392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Input layer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BB00DAA-42EE-9643-8761-D7A28297A9AF}"/>
              </a:ext>
            </a:extLst>
          </p:cNvPr>
          <p:cNvSpPr txBox="1"/>
          <p:nvPr/>
        </p:nvSpPr>
        <p:spPr>
          <a:xfrm>
            <a:off x="2318977" y="5739987"/>
            <a:ext cx="1221782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Hidden layer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303F5FB-AE9A-924A-9B35-7A59DE4CEBC7}"/>
              </a:ext>
            </a:extLst>
          </p:cNvPr>
          <p:cNvSpPr txBox="1"/>
          <p:nvPr/>
        </p:nvSpPr>
        <p:spPr>
          <a:xfrm>
            <a:off x="4609878" y="4884187"/>
            <a:ext cx="1459887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1488313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Other Activation Functions</a:t>
            </a:r>
            <a:endParaRPr dirty="0"/>
          </a:p>
        </p:txBody>
      </p:sp>
      <p:sp>
        <p:nvSpPr>
          <p:cNvPr id="414" name="Google Shape;414;p46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79A922-29BB-7847-8EDD-3815FEBAC8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1653117"/>
            <a:ext cx="76200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62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The matrix algebra through our network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369;p41">
                <a:extLst>
                  <a:ext uri="{FF2B5EF4-FFF2-40B4-BE49-F238E27FC236}">
                    <a16:creationId xmlns:a16="http://schemas.microsoft.com/office/drawing/2014/main" id="{02BC6228-AD34-0D40-8D30-999C58A5AB13}"/>
                  </a:ext>
                </a:extLst>
              </p:cNvPr>
              <p:cNvSpPr txBox="1"/>
              <p:nvPr/>
            </p:nvSpPr>
            <p:spPr>
              <a:xfrm>
                <a:off x="471567" y="1402472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Google Shape;369;p41">
                <a:extLst>
                  <a:ext uri="{FF2B5EF4-FFF2-40B4-BE49-F238E27FC236}">
                    <a16:creationId xmlns:a16="http://schemas.microsoft.com/office/drawing/2014/main" id="{02BC6228-AD34-0D40-8D30-999C58A5A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67" y="1402472"/>
                <a:ext cx="643415" cy="644547"/>
              </a:xfrm>
              <a:prstGeom prst="rect">
                <a:avLst/>
              </a:prstGeom>
              <a:blipFill>
                <a:blip r:embed="rId4"/>
                <a:stretch>
                  <a:fillRect t="-11538" r="-44231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BC56211-362A-4F40-B85A-8AE9F46E722A}"/>
              </a:ext>
            </a:extLst>
          </p:cNvPr>
          <p:cNvGrpSpPr/>
          <p:nvPr/>
        </p:nvGrpSpPr>
        <p:grpSpPr>
          <a:xfrm>
            <a:off x="1119272" y="1155808"/>
            <a:ext cx="7646029" cy="3316270"/>
            <a:chOff x="1119272" y="1155808"/>
            <a:chExt cx="7646029" cy="3316270"/>
          </a:xfrm>
        </p:grpSpPr>
        <p:sp>
          <p:nvSpPr>
            <p:cNvPr id="372" name="Google Shape;372;p41"/>
            <p:cNvSpPr/>
            <p:nvPr/>
          </p:nvSpPr>
          <p:spPr>
            <a:xfrm>
              <a:off x="6073072" y="2380033"/>
              <a:ext cx="1055315" cy="599768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50B90CF-353D-D04E-81C7-E2B89C14EFAE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V="1">
              <a:off x="1119272" y="1648361"/>
              <a:ext cx="1540499" cy="1780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53A66E9-A3F9-C544-9149-5A406409CD2E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 flipV="1">
              <a:off x="5937283" y="2843770"/>
              <a:ext cx="804385" cy="159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Google Shape;369;p41">
                  <a:extLst>
                    <a:ext uri="{FF2B5EF4-FFF2-40B4-BE49-F238E27FC236}">
                      <a16:creationId xmlns:a16="http://schemas.microsoft.com/office/drawing/2014/main" id="{D4D29820-59B2-D546-8960-2A4A3FB1AE1B}"/>
                    </a:ext>
                  </a:extLst>
                </p:cNvPr>
                <p:cNvSpPr txBox="1"/>
                <p:nvPr/>
              </p:nvSpPr>
              <p:spPr>
                <a:xfrm>
                  <a:off x="6741668" y="2521496"/>
                  <a:ext cx="643415" cy="64454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AU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AU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ar-AE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Google Shape;369;p41">
                  <a:extLst>
                    <a:ext uri="{FF2B5EF4-FFF2-40B4-BE49-F238E27FC236}">
                      <a16:creationId xmlns:a16="http://schemas.microsoft.com/office/drawing/2014/main" id="{D4D29820-59B2-D546-8960-2A4A3FB1AE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1668" y="2521496"/>
                  <a:ext cx="643415" cy="644547"/>
                </a:xfrm>
                <a:prstGeom prst="rect">
                  <a:avLst/>
                </a:prstGeom>
                <a:blipFill>
                  <a:blip r:embed="rId5"/>
                  <a:stretch>
                    <a:fillRect l="-9615" t="-11765" r="-88462" b="-372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Google Shape;369;p41">
                  <a:extLst>
                    <a:ext uri="{FF2B5EF4-FFF2-40B4-BE49-F238E27FC236}">
                      <a16:creationId xmlns:a16="http://schemas.microsoft.com/office/drawing/2014/main" id="{B4C65CD5-C203-5C40-9BF3-0A15A05F6C01}"/>
                    </a:ext>
                  </a:extLst>
                </p:cNvPr>
                <p:cNvSpPr txBox="1"/>
                <p:nvPr/>
              </p:nvSpPr>
              <p:spPr>
                <a:xfrm>
                  <a:off x="8121886" y="2528749"/>
                  <a:ext cx="643415" cy="64454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AU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ar-AE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Google Shape;369;p41">
                  <a:extLst>
                    <a:ext uri="{FF2B5EF4-FFF2-40B4-BE49-F238E27FC236}">
                      <a16:creationId xmlns:a16="http://schemas.microsoft.com/office/drawing/2014/main" id="{B4C65CD5-C203-5C40-9BF3-0A15A05F6C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1886" y="2528749"/>
                  <a:ext cx="643415" cy="644547"/>
                </a:xfrm>
                <a:prstGeom prst="rect">
                  <a:avLst/>
                </a:prstGeom>
                <a:blipFill>
                  <a:blip r:embed="rId6"/>
                  <a:stretch>
                    <a:fillRect t="-13462" r="-33333" b="-32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A68602-7A05-0540-904B-6471062B8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9342" y="2866657"/>
              <a:ext cx="605834" cy="162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8B9788-1B07-BE42-891D-D2B7819620BF}"/>
                </a:ext>
              </a:extLst>
            </p:cNvPr>
            <p:cNvSpPr/>
            <p:nvPr/>
          </p:nvSpPr>
          <p:spPr>
            <a:xfrm>
              <a:off x="2659771" y="1155808"/>
              <a:ext cx="1074349" cy="9851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57B622F-3107-9248-B19E-4DC773735BA7}"/>
                </a:ext>
              </a:extLst>
            </p:cNvPr>
            <p:cNvSpPr/>
            <p:nvPr/>
          </p:nvSpPr>
          <p:spPr>
            <a:xfrm>
              <a:off x="2778537" y="2322653"/>
              <a:ext cx="1074349" cy="9851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9AC6864-4497-724A-8C00-1332D434578F}"/>
                </a:ext>
              </a:extLst>
            </p:cNvPr>
            <p:cNvSpPr/>
            <p:nvPr/>
          </p:nvSpPr>
          <p:spPr>
            <a:xfrm>
              <a:off x="2733809" y="3486973"/>
              <a:ext cx="1074349" cy="9851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E1E93EF-9F3A-074B-B7B1-5680D0E54EC5}"/>
                </a:ext>
              </a:extLst>
            </p:cNvPr>
            <p:cNvCxnSpPr>
              <a:cxnSpLocks/>
            </p:cNvCxnSpPr>
            <p:nvPr/>
          </p:nvCxnSpPr>
          <p:spPr>
            <a:xfrm>
              <a:off x="1141410" y="1845373"/>
              <a:ext cx="1574173" cy="8345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0947A63-1F0C-594B-9DAB-F27F02FC24E6}"/>
                </a:ext>
              </a:extLst>
            </p:cNvPr>
            <p:cNvCxnSpPr>
              <a:cxnSpLocks/>
            </p:cNvCxnSpPr>
            <p:nvPr/>
          </p:nvCxnSpPr>
          <p:spPr>
            <a:xfrm>
              <a:off x="1145744" y="1841492"/>
              <a:ext cx="1707029" cy="18924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3D4FEC8-2DE3-B34B-B760-9AA8C062693A}"/>
                </a:ext>
              </a:extLst>
            </p:cNvPr>
            <p:cNvSpPr/>
            <p:nvPr/>
          </p:nvSpPr>
          <p:spPr>
            <a:xfrm>
              <a:off x="4600530" y="2397893"/>
              <a:ext cx="1074349" cy="985105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F56A3BA-FB50-3449-B8DE-D1FE38E29B41}"/>
                </a:ext>
              </a:extLst>
            </p:cNvPr>
            <p:cNvCxnSpPr>
              <a:cxnSpLocks/>
              <a:stCxn id="45" idx="6"/>
              <a:endCxn id="69" idx="2"/>
            </p:cNvCxnSpPr>
            <p:nvPr/>
          </p:nvCxnSpPr>
          <p:spPr>
            <a:xfrm>
              <a:off x="3852886" y="2815206"/>
              <a:ext cx="747644" cy="752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8054251-0E92-0249-9344-028F7F4C5946}"/>
                </a:ext>
              </a:extLst>
            </p:cNvPr>
            <p:cNvCxnSpPr>
              <a:cxnSpLocks/>
              <a:stCxn id="8" idx="6"/>
              <a:endCxn id="69" idx="1"/>
            </p:cNvCxnSpPr>
            <p:nvPr/>
          </p:nvCxnSpPr>
          <p:spPr>
            <a:xfrm>
              <a:off x="3734120" y="1648361"/>
              <a:ext cx="1023745" cy="8937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88A2AFC-E0BF-9343-B53E-BACA3CE10128}"/>
                </a:ext>
              </a:extLst>
            </p:cNvPr>
            <p:cNvCxnSpPr>
              <a:cxnSpLocks/>
              <a:stCxn id="56" idx="6"/>
              <a:endCxn id="69" idx="3"/>
            </p:cNvCxnSpPr>
            <p:nvPr/>
          </p:nvCxnSpPr>
          <p:spPr>
            <a:xfrm flipV="1">
              <a:off x="3808158" y="3238733"/>
              <a:ext cx="949707" cy="7407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Google Shape;369;p41">
                <a:extLst>
                  <a:ext uri="{FF2B5EF4-FFF2-40B4-BE49-F238E27FC236}">
                    <a16:creationId xmlns:a16="http://schemas.microsoft.com/office/drawing/2014/main" id="{FB712D47-27DD-F84D-983D-E6C9C4B83E2E}"/>
                  </a:ext>
                </a:extLst>
              </p:cNvPr>
              <p:cNvSpPr txBox="1"/>
              <p:nvPr/>
            </p:nvSpPr>
            <p:spPr>
              <a:xfrm>
                <a:off x="421509" y="2075619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Google Shape;369;p41">
                <a:extLst>
                  <a:ext uri="{FF2B5EF4-FFF2-40B4-BE49-F238E27FC236}">
                    <a16:creationId xmlns:a16="http://schemas.microsoft.com/office/drawing/2014/main" id="{FB712D47-27DD-F84D-983D-E6C9C4B83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09" y="2075619"/>
                <a:ext cx="643415" cy="644547"/>
              </a:xfrm>
              <a:prstGeom prst="rect">
                <a:avLst/>
              </a:prstGeom>
              <a:blipFill>
                <a:blip r:embed="rId7"/>
                <a:stretch>
                  <a:fillRect t="-11538" r="-46154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38E3713-F370-444C-B0BC-CE0B82E4FDC2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052902" y="1648361"/>
            <a:ext cx="1606869" cy="8731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0212E63-E51F-C44B-8B6C-E72455FBDE4A}"/>
              </a:ext>
            </a:extLst>
          </p:cNvPr>
          <p:cNvCxnSpPr>
            <a:cxnSpLocks/>
          </p:cNvCxnSpPr>
          <p:nvPr/>
        </p:nvCxnSpPr>
        <p:spPr>
          <a:xfrm>
            <a:off x="1039902" y="2528749"/>
            <a:ext cx="1648168" cy="1306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02F753-C62E-514D-8D57-96EC8012054D}"/>
              </a:ext>
            </a:extLst>
          </p:cNvPr>
          <p:cNvCxnSpPr>
            <a:cxnSpLocks/>
          </p:cNvCxnSpPr>
          <p:nvPr/>
        </p:nvCxnSpPr>
        <p:spPr>
          <a:xfrm>
            <a:off x="1052902" y="2528749"/>
            <a:ext cx="1789240" cy="12202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Google Shape;369;p41">
                <a:extLst>
                  <a:ext uri="{FF2B5EF4-FFF2-40B4-BE49-F238E27FC236}">
                    <a16:creationId xmlns:a16="http://schemas.microsoft.com/office/drawing/2014/main" id="{A386C4BB-E053-B744-A447-A199463A3FBE}"/>
                  </a:ext>
                </a:extLst>
              </p:cNvPr>
              <p:cNvSpPr txBox="1"/>
              <p:nvPr/>
            </p:nvSpPr>
            <p:spPr>
              <a:xfrm>
                <a:off x="392876" y="2911019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Google Shape;369;p41">
                <a:extLst>
                  <a:ext uri="{FF2B5EF4-FFF2-40B4-BE49-F238E27FC236}">
                    <a16:creationId xmlns:a16="http://schemas.microsoft.com/office/drawing/2014/main" id="{A386C4BB-E053-B744-A447-A199463A3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76" y="2911019"/>
                <a:ext cx="643415" cy="644547"/>
              </a:xfrm>
              <a:prstGeom prst="rect">
                <a:avLst/>
              </a:prstGeom>
              <a:blipFill>
                <a:blip r:embed="rId8"/>
                <a:stretch>
                  <a:fillRect l="-1923" t="-13462" r="-44231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784B7CD-7327-364C-A1D5-E43F2CB198C5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977742" y="1648361"/>
            <a:ext cx="1682029" cy="16663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6F2BCF4-2344-234F-B889-4370B8E0F5FF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921930" y="2815206"/>
            <a:ext cx="1856607" cy="5210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B77ACE-892C-584E-AB8F-CB3FF0634017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977742" y="3351332"/>
            <a:ext cx="1913402" cy="2799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D15241DA-6149-7C4F-923C-EA34652276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812779"/>
              </p:ext>
            </p:extLst>
          </p:nvPr>
        </p:nvGraphicFramePr>
        <p:xfrm>
          <a:off x="-1522160" y="3732042"/>
          <a:ext cx="5621866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" name="Document" r:id="rId9" imgW="5943600" imgH="1320800" progId="Word.Document.12">
                  <p:embed/>
                </p:oleObj>
              </mc:Choice>
              <mc:Fallback>
                <p:oleObj name="Document" r:id="rId9" imgW="5943600" imgH="1320800" progId="Word.Document.12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D15241DA-6149-7C4F-923C-EA34652276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1522160" y="3732042"/>
                        <a:ext cx="5621866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FA3667AB-B4D0-944F-B032-ACF17DDE9B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867995"/>
              </p:ext>
            </p:extLst>
          </p:nvPr>
        </p:nvGraphicFramePr>
        <p:xfrm>
          <a:off x="822325" y="4918075"/>
          <a:ext cx="57277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" name="Document" r:id="rId11" imgW="5727700" imgH="533400" progId="Word.Document.12">
                  <p:embed/>
                </p:oleObj>
              </mc:Choice>
              <mc:Fallback>
                <p:oleObj name="Document" r:id="rId11" imgW="5727700" imgH="533400" progId="Word.Document.12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FA3667AB-B4D0-944F-B032-ACF17DDE9B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2325" y="4918075"/>
                        <a:ext cx="57277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57C38F6F-6E38-9447-A4F4-ECF2AA2B77E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283011" y="1553249"/>
          <a:ext cx="5943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5" name="Document" r:id="rId13" imgW="5943600" imgH="711200" progId="Word.Document.12">
                  <p:embed/>
                </p:oleObj>
              </mc:Choice>
              <mc:Fallback>
                <p:oleObj name="Document" r:id="rId13" imgW="5943600" imgH="711200" progId="Word.Document.12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57C38F6F-6E38-9447-A4F4-ECF2AA2B77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283011" y="1553249"/>
                        <a:ext cx="59436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Google Shape;354;p40">
            <a:extLst>
              <a:ext uri="{FF2B5EF4-FFF2-40B4-BE49-F238E27FC236}">
                <a16:creationId xmlns:a16="http://schemas.microsoft.com/office/drawing/2014/main" id="{BAABB383-ABA5-FF42-8183-6D9590BC68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45620" y="4317120"/>
            <a:ext cx="2723790" cy="7688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tx1"/>
                </a:solidFill>
              </a:rPr>
              <a:t>Note what are the later layers are modelling?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0E0C7A-1553-474A-BABE-3F3497173333}"/>
              </a:ext>
            </a:extLst>
          </p:cNvPr>
          <p:cNvSpPr txBox="1"/>
          <p:nvPr/>
        </p:nvSpPr>
        <p:spPr>
          <a:xfrm>
            <a:off x="2170938" y="5522517"/>
            <a:ext cx="2401062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L1 is a function of L0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655BE4-3111-4941-8DB3-772BAE351F95}"/>
              </a:ext>
            </a:extLst>
          </p:cNvPr>
          <p:cNvSpPr txBox="1"/>
          <p:nvPr/>
        </p:nvSpPr>
        <p:spPr>
          <a:xfrm>
            <a:off x="4425436" y="3691958"/>
            <a:ext cx="2401062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L2 is a function of L1</a:t>
            </a:r>
          </a:p>
        </p:txBody>
      </p:sp>
    </p:spTree>
    <p:extLst>
      <p:ext uri="{BB962C8B-B14F-4D97-AF65-F5344CB8AC3E}">
        <p14:creationId xmlns:p14="http://schemas.microsoft.com/office/powerpoint/2010/main" val="93888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06666"/>
              </a:lnSpc>
              <a:spcBef>
                <a:spcPts val="0"/>
              </a:spcBef>
              <a:buClr>
                <a:srgbClr val="8CB7C7"/>
              </a:buClr>
              <a:buSzPts val="3000"/>
            </a:pPr>
            <a:r>
              <a:rPr lang="en-US" cap="none" dirty="0">
                <a:latin typeface="Arial"/>
                <a:ea typeface="Arial"/>
                <a:cs typeface="Arial"/>
                <a:sym typeface="Arial"/>
              </a:rPr>
              <a:t>The size of our matrices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Google Shape;354;p40">
                <a:extLst>
                  <a:ext uri="{FF2B5EF4-FFF2-40B4-BE49-F238E27FC236}">
                    <a16:creationId xmlns:a16="http://schemas.microsoft.com/office/drawing/2014/main" id="{D7606AB5-2E57-A44A-9761-4F233D3D104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23884" y="3921753"/>
                <a:ext cx="6155183" cy="20748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285750" lvl="0" indent="-285750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Let’s calculate the sizes:</a:t>
                </a:r>
              </a:p>
              <a:p>
                <a:pPr marL="742950" lvl="1" indent="-285750">
                  <a:lnSpc>
                    <a:spcPct val="122222"/>
                  </a:lnSpc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−1]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600" dirty="0"/>
                  <a:t> </a:t>
                </a:r>
                <a:r>
                  <a:rPr lang="en-AU" sz="2600" b="1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𝒅𝑾</m:t>
                        </m:r>
                      </m:e>
                      <m:sup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br>
                  <a:rPr lang="en-AU" sz="2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b="0" i="1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2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AU" sz="2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6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AU" sz="2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AU" sz="2600" b="1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𝒅𝒁</m:t>
                        </m:r>
                      </m:e>
                      <m:sup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𝒅𝑨</m:t>
                        </m:r>
                      </m:e>
                      <m:sup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AU" sz="2600" b="1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22222"/>
                  </a:lnSpc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sz="26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AU" sz="2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600" dirty="0"/>
                  <a:t> </a:t>
                </a:r>
                <a:r>
                  <a:rPr lang="en-AU" sz="2600" b="1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AU" sz="2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AU" sz="26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Google Shape;354;p40">
                <a:extLst>
                  <a:ext uri="{FF2B5EF4-FFF2-40B4-BE49-F238E27FC236}">
                    <a16:creationId xmlns:a16="http://schemas.microsoft.com/office/drawing/2014/main" id="{D7606AB5-2E57-A44A-9761-4F233D3D104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3884" y="3921753"/>
                <a:ext cx="6155183" cy="2074890"/>
              </a:xfrm>
              <a:prstGeom prst="rect">
                <a:avLst/>
              </a:prstGeom>
              <a:blipFill>
                <a:blip r:embed="rId4"/>
                <a:stretch>
                  <a:fillRect l="-2062" t="-1829" r="-619" b="-36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372;p41">
            <a:extLst>
              <a:ext uri="{FF2B5EF4-FFF2-40B4-BE49-F238E27FC236}">
                <a16:creationId xmlns:a16="http://schemas.microsoft.com/office/drawing/2014/main" id="{F569F634-6F72-174A-9A74-7F9F79AA91D9}"/>
              </a:ext>
            </a:extLst>
          </p:cNvPr>
          <p:cNvSpPr/>
          <p:nvPr/>
        </p:nvSpPr>
        <p:spPr>
          <a:xfrm>
            <a:off x="5943829" y="2995090"/>
            <a:ext cx="1055315" cy="59976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8AAD50-34D9-B54F-8D20-7FC94A26F6DE}"/>
              </a:ext>
            </a:extLst>
          </p:cNvPr>
          <p:cNvGrpSpPr/>
          <p:nvPr/>
        </p:nvGrpSpPr>
        <p:grpSpPr>
          <a:xfrm>
            <a:off x="6999144" y="3990074"/>
            <a:ext cx="1790721" cy="1327097"/>
            <a:chOff x="3452377" y="1767040"/>
            <a:chExt cx="2685794" cy="199922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2D1E95-EBAE-3F44-9750-9811BF911A0A}"/>
                </a:ext>
              </a:extLst>
            </p:cNvPr>
            <p:cNvSpPr/>
            <p:nvPr/>
          </p:nvSpPr>
          <p:spPr>
            <a:xfrm>
              <a:off x="3452377" y="1767040"/>
              <a:ext cx="453076" cy="4060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9E79088-BF8E-2C44-B07C-C1CD654ACB82}"/>
                </a:ext>
              </a:extLst>
            </p:cNvPr>
            <p:cNvSpPr/>
            <p:nvPr/>
          </p:nvSpPr>
          <p:spPr>
            <a:xfrm>
              <a:off x="4285636" y="1970069"/>
              <a:ext cx="390816" cy="40605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3A38F53-D345-D44D-9027-A7739F54A2AE}"/>
                </a:ext>
              </a:extLst>
            </p:cNvPr>
            <p:cNvSpPr/>
            <p:nvPr/>
          </p:nvSpPr>
          <p:spPr>
            <a:xfrm>
              <a:off x="3452377" y="2310338"/>
              <a:ext cx="453076" cy="4060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CC19D07-68AE-3A4D-9D15-35C21BA3F59D}"/>
                </a:ext>
              </a:extLst>
            </p:cNvPr>
            <p:cNvSpPr/>
            <p:nvPr/>
          </p:nvSpPr>
          <p:spPr>
            <a:xfrm>
              <a:off x="3452377" y="2835272"/>
              <a:ext cx="453076" cy="4060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4FC5236-175D-AE45-AB43-0CB3F0288130}"/>
                </a:ext>
              </a:extLst>
            </p:cNvPr>
            <p:cNvSpPr/>
            <p:nvPr/>
          </p:nvSpPr>
          <p:spPr>
            <a:xfrm>
              <a:off x="3452377" y="3360206"/>
              <a:ext cx="453076" cy="4060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89269BA-E472-DA4C-8E62-602DEA909781}"/>
                </a:ext>
              </a:extLst>
            </p:cNvPr>
            <p:cNvSpPr/>
            <p:nvPr/>
          </p:nvSpPr>
          <p:spPr>
            <a:xfrm>
              <a:off x="4295385" y="2513367"/>
              <a:ext cx="390816" cy="40605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86D3827-AC1B-B347-845A-D8602233A4EC}"/>
                </a:ext>
              </a:extLst>
            </p:cNvPr>
            <p:cNvSpPr/>
            <p:nvPr/>
          </p:nvSpPr>
          <p:spPr>
            <a:xfrm>
              <a:off x="4285636" y="3157176"/>
              <a:ext cx="390816" cy="40605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B2D4866-B2D1-844D-A665-2392AD6C5EA7}"/>
                </a:ext>
              </a:extLst>
            </p:cNvPr>
            <p:cNvSpPr/>
            <p:nvPr/>
          </p:nvSpPr>
          <p:spPr>
            <a:xfrm>
              <a:off x="5003815" y="2376128"/>
              <a:ext cx="390816" cy="406059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B73BAF6-B78A-1C4A-BD6D-1D094C5F9A3C}"/>
                </a:ext>
              </a:extLst>
            </p:cNvPr>
            <p:cNvSpPr/>
            <p:nvPr/>
          </p:nvSpPr>
          <p:spPr>
            <a:xfrm>
              <a:off x="5003901" y="2919426"/>
              <a:ext cx="390816" cy="406059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6A84D8D-C64F-F844-A12A-333A4141B3C0}"/>
                </a:ext>
              </a:extLst>
            </p:cNvPr>
            <p:cNvSpPr/>
            <p:nvPr/>
          </p:nvSpPr>
          <p:spPr>
            <a:xfrm>
              <a:off x="5747355" y="2654822"/>
              <a:ext cx="390816" cy="40605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6C5A44F-761D-8D44-91E5-F5C348525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162221"/>
              </p:ext>
            </p:extLst>
          </p:nvPr>
        </p:nvGraphicFramePr>
        <p:xfrm>
          <a:off x="500230" y="1497907"/>
          <a:ext cx="225323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46">
                  <a:extLst>
                    <a:ext uri="{9D8B030D-6E8A-4147-A177-3AD203B41FA5}">
                      <a16:colId xmlns:a16="http://schemas.microsoft.com/office/drawing/2014/main" val="2133665120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1269948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233395661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696316890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2770978656"/>
                    </a:ext>
                  </a:extLst>
                </a:gridCol>
              </a:tblGrid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84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533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19401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7FFE8D5-2144-9C4F-959A-8D7A1551E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653792"/>
              </p:ext>
            </p:extLst>
          </p:nvPr>
        </p:nvGraphicFramePr>
        <p:xfrm>
          <a:off x="3539006" y="1192180"/>
          <a:ext cx="1165743" cy="160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581">
                  <a:extLst>
                    <a:ext uri="{9D8B030D-6E8A-4147-A177-3AD203B41FA5}">
                      <a16:colId xmlns:a16="http://schemas.microsoft.com/office/drawing/2014/main" val="2133665120"/>
                    </a:ext>
                  </a:extLst>
                </a:gridCol>
                <a:gridCol w="388581">
                  <a:extLst>
                    <a:ext uri="{9D8B030D-6E8A-4147-A177-3AD203B41FA5}">
                      <a16:colId xmlns:a16="http://schemas.microsoft.com/office/drawing/2014/main" val="1269948"/>
                    </a:ext>
                  </a:extLst>
                </a:gridCol>
                <a:gridCol w="388581">
                  <a:extLst>
                    <a:ext uri="{9D8B030D-6E8A-4147-A177-3AD203B41FA5}">
                      <a16:colId xmlns:a16="http://schemas.microsoft.com/office/drawing/2014/main" val="233395661"/>
                    </a:ext>
                  </a:extLst>
                </a:gridCol>
              </a:tblGrid>
              <a:tr h="402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841"/>
                  </a:ext>
                </a:extLst>
              </a:tr>
              <a:tr h="402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533"/>
                  </a:ext>
                </a:extLst>
              </a:tr>
              <a:tr h="402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19401"/>
                  </a:ext>
                </a:extLst>
              </a:tr>
              <a:tr h="402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6388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354;p40">
                <a:extLst>
                  <a:ext uri="{FF2B5EF4-FFF2-40B4-BE49-F238E27FC236}">
                    <a16:creationId xmlns:a16="http://schemas.microsoft.com/office/drawing/2014/main" id="{7F3BDD02-2567-764B-98BC-2A63F14019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76702" y="2995090"/>
                <a:ext cx="1568374" cy="4231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= (4,3)</a:t>
                </a:r>
              </a:p>
            </p:txBody>
          </p:sp>
        </mc:Choice>
        <mc:Fallback xmlns="">
          <p:sp>
            <p:nvSpPr>
              <p:cNvPr id="21" name="Google Shape;354;p40">
                <a:extLst>
                  <a:ext uri="{FF2B5EF4-FFF2-40B4-BE49-F238E27FC236}">
                    <a16:creationId xmlns:a16="http://schemas.microsoft.com/office/drawing/2014/main" id="{7F3BDD02-2567-764B-98BC-2A63F1401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702" y="2995090"/>
                <a:ext cx="1568374" cy="423193"/>
              </a:xfrm>
              <a:prstGeom prst="rect">
                <a:avLst/>
              </a:prstGeom>
              <a:blipFill>
                <a:blip r:embed="rId5"/>
                <a:stretch>
                  <a:fillRect t="-5882" b="-20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75F9AD3F-6007-7F4C-BB0B-B4A592136E7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357032" y="5528304"/>
          <a:ext cx="2786968" cy="626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9" name="Document" r:id="rId6" imgW="5727700" imgH="1143000" progId="Word.Document.12">
                  <p:embed/>
                </p:oleObj>
              </mc:Choice>
              <mc:Fallback>
                <p:oleObj name="Document" r:id="rId6" imgW="5727700" imgH="1143000" progId="Word.Document.12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75F9AD3F-6007-7F4C-BB0B-B4A592136E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57032" y="5528304"/>
                        <a:ext cx="2786968" cy="6261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1715505-F9EF-874A-B521-7ACBBE00B9D4}"/>
              </a:ext>
            </a:extLst>
          </p:cNvPr>
          <p:cNvSpPr txBox="1"/>
          <p:nvPr/>
        </p:nvSpPr>
        <p:spPr>
          <a:xfrm>
            <a:off x="6714626" y="3590736"/>
            <a:ext cx="2214310" cy="27748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354;p40">
                <a:extLst>
                  <a:ext uri="{FF2B5EF4-FFF2-40B4-BE49-F238E27FC236}">
                    <a16:creationId xmlns:a16="http://schemas.microsoft.com/office/drawing/2014/main" id="{464389B1-314B-FC42-9CC7-E2DB12A6E3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2279" y="2814061"/>
                <a:ext cx="1568374" cy="4231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= (3,5)</a:t>
                </a:r>
              </a:p>
            </p:txBody>
          </p:sp>
        </mc:Choice>
        <mc:Fallback xmlns="">
          <p:sp>
            <p:nvSpPr>
              <p:cNvPr id="31" name="Google Shape;354;p40">
                <a:extLst>
                  <a:ext uri="{FF2B5EF4-FFF2-40B4-BE49-F238E27FC236}">
                    <a16:creationId xmlns:a16="http://schemas.microsoft.com/office/drawing/2014/main" id="{464389B1-314B-FC42-9CC7-E2DB12A6E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79" y="2814061"/>
                <a:ext cx="1568374" cy="423193"/>
              </a:xfrm>
              <a:prstGeom prst="rect">
                <a:avLst/>
              </a:prstGeom>
              <a:blipFill>
                <a:blip r:embed="rId8"/>
                <a:stretch>
                  <a:fillRect t="-5882"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6CF7D03B-6230-4F4B-966B-183E6C381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723649"/>
              </p:ext>
            </p:extLst>
          </p:nvPr>
        </p:nvGraphicFramePr>
        <p:xfrm>
          <a:off x="5102426" y="1192650"/>
          <a:ext cx="2253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46">
                  <a:extLst>
                    <a:ext uri="{9D8B030D-6E8A-4147-A177-3AD203B41FA5}">
                      <a16:colId xmlns:a16="http://schemas.microsoft.com/office/drawing/2014/main" val="2133665120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1269948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233395661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696316890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2770978656"/>
                    </a:ext>
                  </a:extLst>
                </a:gridCol>
              </a:tblGrid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84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533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1940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5469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54;p40">
                <a:extLst>
                  <a:ext uri="{FF2B5EF4-FFF2-40B4-BE49-F238E27FC236}">
                    <a16:creationId xmlns:a16="http://schemas.microsoft.com/office/drawing/2014/main" id="{F71288D3-14D8-504E-9D16-87AE948202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4854" y="2944714"/>
                <a:ext cx="1568374" cy="4231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= (4,5)</a:t>
                </a:r>
              </a:p>
            </p:txBody>
          </p:sp>
        </mc:Choice>
        <mc:Fallback xmlns="">
          <p:sp>
            <p:nvSpPr>
              <p:cNvPr id="35" name="Google Shape;354;p40">
                <a:extLst>
                  <a:ext uri="{FF2B5EF4-FFF2-40B4-BE49-F238E27FC236}">
                    <a16:creationId xmlns:a16="http://schemas.microsoft.com/office/drawing/2014/main" id="{F71288D3-14D8-504E-9D16-87AE9482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854" y="2944714"/>
                <a:ext cx="1568374" cy="423193"/>
              </a:xfrm>
              <a:prstGeom prst="rect">
                <a:avLst/>
              </a:prstGeom>
              <a:blipFill>
                <a:blip r:embed="rId9"/>
                <a:stretch>
                  <a:fillRect t="-5882" b="-20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560AF2AD-25F5-7049-B5A8-5E61F1247F79}"/>
              </a:ext>
            </a:extLst>
          </p:cNvPr>
          <p:cNvGraphicFramePr>
            <a:graphicFrameLocks noGrp="1"/>
          </p:cNvGraphicFramePr>
          <p:nvPr/>
        </p:nvGraphicFramePr>
        <p:xfrm>
          <a:off x="7821781" y="1185044"/>
          <a:ext cx="45064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46">
                  <a:extLst>
                    <a:ext uri="{9D8B030D-6E8A-4147-A177-3AD203B41FA5}">
                      <a16:colId xmlns:a16="http://schemas.microsoft.com/office/drawing/2014/main" val="2133665120"/>
                    </a:ext>
                  </a:extLst>
                </a:gridCol>
              </a:tblGrid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84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533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1940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5469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Google Shape;354;p40">
                <a:extLst>
                  <a:ext uri="{FF2B5EF4-FFF2-40B4-BE49-F238E27FC236}">
                    <a16:creationId xmlns:a16="http://schemas.microsoft.com/office/drawing/2014/main" id="{21287857-B522-A043-8355-A626B207BE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9500" y="2814062"/>
                <a:ext cx="1568374" cy="4231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= (4,1)</a:t>
                </a:r>
              </a:p>
            </p:txBody>
          </p:sp>
        </mc:Choice>
        <mc:Fallback xmlns="">
          <p:sp>
            <p:nvSpPr>
              <p:cNvPr id="38" name="Google Shape;354;p40">
                <a:extLst>
                  <a:ext uri="{FF2B5EF4-FFF2-40B4-BE49-F238E27FC236}">
                    <a16:creationId xmlns:a16="http://schemas.microsoft.com/office/drawing/2014/main" id="{21287857-B522-A043-8355-A626B207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2814062"/>
                <a:ext cx="1568374" cy="423193"/>
              </a:xfrm>
              <a:prstGeom prst="rect">
                <a:avLst/>
              </a:prstGeom>
              <a:blipFill>
                <a:blip r:embed="rId10"/>
                <a:stretch>
                  <a:fillRect t="-5882"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162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06666"/>
              </a:lnSpc>
              <a:spcBef>
                <a:spcPts val="0"/>
              </a:spcBef>
              <a:buClr>
                <a:srgbClr val="8CB7C7"/>
              </a:buClr>
              <a:buSzPts val="3000"/>
            </a:pPr>
            <a:r>
              <a:rPr lang="en-US" cap="none" dirty="0">
                <a:latin typeface="Arial"/>
                <a:ea typeface="Arial"/>
                <a:cs typeface="Arial"/>
                <a:sym typeface="Arial"/>
              </a:rPr>
              <a:t>Our matrices (formulas)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Google Shape;354;p40">
                <a:extLst>
                  <a:ext uri="{FF2B5EF4-FFF2-40B4-BE49-F238E27FC236}">
                    <a16:creationId xmlns:a16="http://schemas.microsoft.com/office/drawing/2014/main" id="{D7606AB5-2E57-A44A-9761-4F233D3D104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494408" y="4170790"/>
                <a:ext cx="6155183" cy="5997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AU" sz="2600" i="1" dirty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AU" sz="2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AU" sz="2600" i="1" dirty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AU" sz="2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−1]</m:t>
                          </m:r>
                        </m:sup>
                      </m:sSup>
                      <m:r>
                        <a:rPr lang="en-AU" sz="26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AU" sz="2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AU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Google Shape;354;p40">
                <a:extLst>
                  <a:ext uri="{FF2B5EF4-FFF2-40B4-BE49-F238E27FC236}">
                    <a16:creationId xmlns:a16="http://schemas.microsoft.com/office/drawing/2014/main" id="{D7606AB5-2E57-A44A-9761-4F233D3D104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94408" y="4170790"/>
                <a:ext cx="6155183" cy="599768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372;p41">
            <a:extLst>
              <a:ext uri="{FF2B5EF4-FFF2-40B4-BE49-F238E27FC236}">
                <a16:creationId xmlns:a16="http://schemas.microsoft.com/office/drawing/2014/main" id="{F569F634-6F72-174A-9A74-7F9F79AA91D9}"/>
              </a:ext>
            </a:extLst>
          </p:cNvPr>
          <p:cNvSpPr/>
          <p:nvPr/>
        </p:nvSpPr>
        <p:spPr>
          <a:xfrm>
            <a:off x="5943829" y="2995090"/>
            <a:ext cx="1055315" cy="59976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6C5A44F-761D-8D44-91E5-F5C348525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534356"/>
              </p:ext>
            </p:extLst>
          </p:nvPr>
        </p:nvGraphicFramePr>
        <p:xfrm>
          <a:off x="5107332" y="1458056"/>
          <a:ext cx="225323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46">
                  <a:extLst>
                    <a:ext uri="{9D8B030D-6E8A-4147-A177-3AD203B41FA5}">
                      <a16:colId xmlns:a16="http://schemas.microsoft.com/office/drawing/2014/main" val="2133665120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1269948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233395661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696316890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2770978656"/>
                    </a:ext>
                  </a:extLst>
                </a:gridCol>
              </a:tblGrid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84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533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19401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7FFE8D5-2144-9C4F-959A-8D7A1551E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305357"/>
              </p:ext>
            </p:extLst>
          </p:nvPr>
        </p:nvGraphicFramePr>
        <p:xfrm>
          <a:off x="3218189" y="1336013"/>
          <a:ext cx="1165743" cy="1572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581">
                  <a:extLst>
                    <a:ext uri="{9D8B030D-6E8A-4147-A177-3AD203B41FA5}">
                      <a16:colId xmlns:a16="http://schemas.microsoft.com/office/drawing/2014/main" val="2133665120"/>
                    </a:ext>
                  </a:extLst>
                </a:gridCol>
                <a:gridCol w="388581">
                  <a:extLst>
                    <a:ext uri="{9D8B030D-6E8A-4147-A177-3AD203B41FA5}">
                      <a16:colId xmlns:a16="http://schemas.microsoft.com/office/drawing/2014/main" val="1269948"/>
                    </a:ext>
                  </a:extLst>
                </a:gridCol>
                <a:gridCol w="388581">
                  <a:extLst>
                    <a:ext uri="{9D8B030D-6E8A-4147-A177-3AD203B41FA5}">
                      <a16:colId xmlns:a16="http://schemas.microsoft.com/office/drawing/2014/main" val="233395661"/>
                    </a:ext>
                  </a:extLst>
                </a:gridCol>
              </a:tblGrid>
              <a:tr h="2976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841"/>
                  </a:ext>
                </a:extLst>
              </a:tr>
              <a:tr h="402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533"/>
                  </a:ext>
                </a:extLst>
              </a:tr>
              <a:tr h="402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19401"/>
                  </a:ext>
                </a:extLst>
              </a:tr>
              <a:tr h="402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6388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354;p40">
                <a:extLst>
                  <a:ext uri="{FF2B5EF4-FFF2-40B4-BE49-F238E27FC236}">
                    <a16:creationId xmlns:a16="http://schemas.microsoft.com/office/drawing/2014/main" id="{7F3BDD02-2567-764B-98BC-2A63F14019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8783" y="3056109"/>
                <a:ext cx="1568374" cy="4231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= (4,3)</a:t>
                </a:r>
              </a:p>
            </p:txBody>
          </p:sp>
        </mc:Choice>
        <mc:Fallback xmlns="">
          <p:sp>
            <p:nvSpPr>
              <p:cNvPr id="21" name="Google Shape;354;p40">
                <a:extLst>
                  <a:ext uri="{FF2B5EF4-FFF2-40B4-BE49-F238E27FC236}">
                    <a16:creationId xmlns:a16="http://schemas.microsoft.com/office/drawing/2014/main" id="{7F3BDD02-2567-764B-98BC-2A63F1401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783" y="3056109"/>
                <a:ext cx="1568374" cy="423193"/>
              </a:xfrm>
              <a:prstGeom prst="rect">
                <a:avLst/>
              </a:prstGeom>
              <a:blipFill>
                <a:blip r:embed="rId4"/>
                <a:stretch>
                  <a:fillRect t="-5882"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354;p40">
                <a:extLst>
                  <a:ext uri="{FF2B5EF4-FFF2-40B4-BE49-F238E27FC236}">
                    <a16:creationId xmlns:a16="http://schemas.microsoft.com/office/drawing/2014/main" id="{464389B1-314B-FC42-9CC7-E2DB12A6E3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76335" y="2823631"/>
                <a:ext cx="1568374" cy="4231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= (3,5)</a:t>
                </a:r>
              </a:p>
            </p:txBody>
          </p:sp>
        </mc:Choice>
        <mc:Fallback xmlns="">
          <p:sp>
            <p:nvSpPr>
              <p:cNvPr id="31" name="Google Shape;354;p40">
                <a:extLst>
                  <a:ext uri="{FF2B5EF4-FFF2-40B4-BE49-F238E27FC236}">
                    <a16:creationId xmlns:a16="http://schemas.microsoft.com/office/drawing/2014/main" id="{464389B1-314B-FC42-9CC7-E2DB12A6E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335" y="2823631"/>
                <a:ext cx="1568374" cy="423193"/>
              </a:xfrm>
              <a:prstGeom prst="rect">
                <a:avLst/>
              </a:prstGeom>
              <a:blipFill>
                <a:blip r:embed="rId5"/>
                <a:stretch>
                  <a:fillRect t="-2857" b="-1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6CF7D03B-6230-4F4B-966B-183E6C381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53199"/>
              </p:ext>
            </p:extLst>
          </p:nvPr>
        </p:nvGraphicFramePr>
        <p:xfrm>
          <a:off x="139297" y="1348147"/>
          <a:ext cx="2253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46">
                  <a:extLst>
                    <a:ext uri="{9D8B030D-6E8A-4147-A177-3AD203B41FA5}">
                      <a16:colId xmlns:a16="http://schemas.microsoft.com/office/drawing/2014/main" val="2133665120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1269948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233395661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696316890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2770978656"/>
                    </a:ext>
                  </a:extLst>
                </a:gridCol>
              </a:tblGrid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84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533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1940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5469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54;p40">
                <a:extLst>
                  <a:ext uri="{FF2B5EF4-FFF2-40B4-BE49-F238E27FC236}">
                    <a16:creationId xmlns:a16="http://schemas.microsoft.com/office/drawing/2014/main" id="{F71288D3-14D8-504E-9D16-87AE948202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2764" y="2963926"/>
                <a:ext cx="1568374" cy="4231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= (4,5)</a:t>
                </a:r>
              </a:p>
            </p:txBody>
          </p:sp>
        </mc:Choice>
        <mc:Fallback xmlns="">
          <p:sp>
            <p:nvSpPr>
              <p:cNvPr id="35" name="Google Shape;354;p40">
                <a:extLst>
                  <a:ext uri="{FF2B5EF4-FFF2-40B4-BE49-F238E27FC236}">
                    <a16:creationId xmlns:a16="http://schemas.microsoft.com/office/drawing/2014/main" id="{F71288D3-14D8-504E-9D16-87AE9482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64" y="2963926"/>
                <a:ext cx="1568374" cy="423193"/>
              </a:xfrm>
              <a:prstGeom prst="rect">
                <a:avLst/>
              </a:prstGeom>
              <a:blipFill>
                <a:blip r:embed="rId6"/>
                <a:stretch>
                  <a:fillRect t="-2857" b="-1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560AF2AD-25F5-7049-B5A8-5E61F1247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628215"/>
              </p:ext>
            </p:extLst>
          </p:nvPr>
        </p:nvGraphicFramePr>
        <p:xfrm>
          <a:off x="8026604" y="1213187"/>
          <a:ext cx="45064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46">
                  <a:extLst>
                    <a:ext uri="{9D8B030D-6E8A-4147-A177-3AD203B41FA5}">
                      <a16:colId xmlns:a16="http://schemas.microsoft.com/office/drawing/2014/main" val="2133665120"/>
                    </a:ext>
                  </a:extLst>
                </a:gridCol>
              </a:tblGrid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84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533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1940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5469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Google Shape;354;p40">
                <a:extLst>
                  <a:ext uri="{FF2B5EF4-FFF2-40B4-BE49-F238E27FC236}">
                    <a16:creationId xmlns:a16="http://schemas.microsoft.com/office/drawing/2014/main" id="{21287857-B522-A043-8355-A626B207BE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67740" y="2831665"/>
                <a:ext cx="1568374" cy="4231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= (4,1)</a:t>
                </a:r>
              </a:p>
            </p:txBody>
          </p:sp>
        </mc:Choice>
        <mc:Fallback xmlns="">
          <p:sp>
            <p:nvSpPr>
              <p:cNvPr id="38" name="Google Shape;354;p40">
                <a:extLst>
                  <a:ext uri="{FF2B5EF4-FFF2-40B4-BE49-F238E27FC236}">
                    <a16:creationId xmlns:a16="http://schemas.microsoft.com/office/drawing/2014/main" id="{21287857-B522-A043-8355-A626B207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740" y="2831665"/>
                <a:ext cx="1568374" cy="423193"/>
              </a:xfrm>
              <a:prstGeom prst="rect">
                <a:avLst/>
              </a:prstGeom>
              <a:blipFill>
                <a:blip r:embed="rId7"/>
                <a:stretch>
                  <a:fillRect t="-5882" b="-20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0ABE12F-F338-1E40-96D3-95C713D51032}"/>
              </a:ext>
            </a:extLst>
          </p:cNvPr>
          <p:cNvSpPr txBox="1"/>
          <p:nvPr/>
        </p:nvSpPr>
        <p:spPr>
          <a:xfrm>
            <a:off x="2421216" y="1718289"/>
            <a:ext cx="468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=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60CE25-DE4A-9641-B09F-EEF823C1D6B4}"/>
              </a:ext>
            </a:extLst>
          </p:cNvPr>
          <p:cNvSpPr txBox="1"/>
          <p:nvPr/>
        </p:nvSpPr>
        <p:spPr>
          <a:xfrm>
            <a:off x="7360562" y="1640483"/>
            <a:ext cx="468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+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54D13F-67AC-3D42-9D49-2578BA0384CF}"/>
              </a:ext>
            </a:extLst>
          </p:cNvPr>
          <p:cNvSpPr/>
          <p:nvPr/>
        </p:nvSpPr>
        <p:spPr>
          <a:xfrm>
            <a:off x="4645757" y="1959348"/>
            <a:ext cx="180517" cy="16295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91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05;p45">
            <a:extLst>
              <a:ext uri="{FF2B5EF4-FFF2-40B4-BE49-F238E27FC236}">
                <a16:creationId xmlns:a16="http://schemas.microsoft.com/office/drawing/2014/main" id="{F39BB73D-06B8-DF47-BF54-10327243019C}"/>
              </a:ext>
            </a:extLst>
          </p:cNvPr>
          <p:cNvSpPr txBox="1">
            <a:spLocks/>
          </p:cNvSpPr>
          <p:nvPr/>
        </p:nvSpPr>
        <p:spPr>
          <a:xfrm>
            <a:off x="631150" y="494925"/>
            <a:ext cx="77470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How to ‘A.I’ in (6) simple steps</a:t>
            </a:r>
            <a:endParaRPr lang="en-US" dirty="0"/>
          </a:p>
        </p:txBody>
      </p:sp>
      <p:sp>
        <p:nvSpPr>
          <p:cNvPr id="9" name="Google Shape;406;p45">
            <a:extLst>
              <a:ext uri="{FF2B5EF4-FFF2-40B4-BE49-F238E27FC236}">
                <a16:creationId xmlns:a16="http://schemas.microsoft.com/office/drawing/2014/main" id="{53866F2A-1371-2140-9A7B-A77E15FA36B8}"/>
              </a:ext>
            </a:extLst>
          </p:cNvPr>
          <p:cNvSpPr txBox="1">
            <a:spLocks/>
          </p:cNvSpPr>
          <p:nvPr/>
        </p:nvSpPr>
        <p:spPr>
          <a:xfrm>
            <a:off x="567650" y="1430339"/>
            <a:ext cx="781050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Initialize your network</a:t>
            </a:r>
          </a:p>
          <a:p>
            <a:pPr marL="914400" lvl="1" indent="-4572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B050"/>
                </a:solidFill>
                <a:latin typeface="Arial"/>
                <a:cs typeface="Arial"/>
                <a:sym typeface="Arial"/>
              </a:rPr>
              <a:t>Select number of hidden layers, number of hidden units per layer, activation functions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‘Feed Forward’</a:t>
            </a:r>
          </a:p>
          <a:p>
            <a:pPr marL="914400" lvl="1" indent="-4572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B050"/>
                </a:solidFill>
                <a:latin typeface="Arial"/>
                <a:cs typeface="Arial"/>
                <a:sym typeface="Arial"/>
              </a:rPr>
              <a:t>We have covered this essentially!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a loss</a:t>
            </a:r>
          </a:p>
          <a:p>
            <a:pPr marL="914400" lvl="1" indent="-4572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How bad did our model do?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‘Back propagate’</a:t>
            </a:r>
          </a:p>
          <a:p>
            <a:pPr marL="914400" lvl="1" indent="-4572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This will allow us to see how our weights affect our loss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Update weights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Repeat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(Optional – regularize)</a:t>
            </a:r>
            <a:endParaRPr lang="en-US" sz="26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pPr lvl="1" algn="l">
              <a:spcBef>
                <a:spcPts val="0"/>
              </a:spcBef>
              <a:buClr>
                <a:schemeClr val="dk1"/>
              </a:buClr>
              <a:buSzPts val="1800"/>
            </a:pPr>
            <a:endParaRPr lang="en-US" sz="22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6212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05;p45">
            <a:extLst>
              <a:ext uri="{FF2B5EF4-FFF2-40B4-BE49-F238E27FC236}">
                <a16:creationId xmlns:a16="http://schemas.microsoft.com/office/drawing/2014/main" id="{F39BB73D-06B8-DF47-BF54-10327243019C}"/>
              </a:ext>
            </a:extLst>
          </p:cNvPr>
          <p:cNvSpPr txBox="1">
            <a:spLocks/>
          </p:cNvSpPr>
          <p:nvPr/>
        </p:nvSpPr>
        <p:spPr>
          <a:xfrm>
            <a:off x="631150" y="446345"/>
            <a:ext cx="77470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</a:pPr>
            <a:r>
              <a:rPr lang="en-AU" sz="3000" dirty="0">
                <a:solidFill>
                  <a:srgbClr val="8CB7C7"/>
                </a:solidFill>
                <a:latin typeface="Arial"/>
                <a:cs typeface="Arial"/>
                <a:sym typeface="Arial"/>
              </a:rPr>
              <a:t>Data Preparation:</a:t>
            </a:r>
          </a:p>
        </p:txBody>
      </p:sp>
      <p:sp>
        <p:nvSpPr>
          <p:cNvPr id="8" name="Google Shape;406;p45">
            <a:extLst>
              <a:ext uri="{FF2B5EF4-FFF2-40B4-BE49-F238E27FC236}">
                <a16:creationId xmlns:a16="http://schemas.microsoft.com/office/drawing/2014/main" id="{8DA32812-B244-AB4A-943C-09AF69C661E2}"/>
              </a:ext>
            </a:extLst>
          </p:cNvPr>
          <p:cNvSpPr txBox="1">
            <a:spLocks/>
          </p:cNvSpPr>
          <p:nvPr/>
        </p:nvSpPr>
        <p:spPr>
          <a:xfrm>
            <a:off x="418336" y="1083461"/>
            <a:ext cx="8036816" cy="179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zero-center/ zero-mean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the data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normalize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the data.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Whitening/sphering</a:t>
            </a:r>
          </a:p>
          <a:p>
            <a:pPr marL="800100" lvl="1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zCA</a:t>
            </a:r>
            <a:r>
              <a:rPr lang="en-US" sz="1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whitening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 descr="http://cs231n.github.io/assets/nn2/prepro1.jpeg">
            <a:extLst>
              <a:ext uri="{FF2B5EF4-FFF2-40B4-BE49-F238E27FC236}">
                <a16:creationId xmlns:a16="http://schemas.microsoft.com/office/drawing/2014/main" id="{9698BD7C-DB70-C747-9A3E-F208ADBFD4C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83" y="2672988"/>
            <a:ext cx="5378310" cy="1793135"/>
          </a:xfrm>
          <a:prstGeom prst="rect">
            <a:avLst/>
          </a:prstGeom>
          <a:noFill/>
        </p:spPr>
      </p:pic>
      <p:pic>
        <p:nvPicPr>
          <p:cNvPr id="10" name="Picture 9" descr="http://cs231n.github.io/assets/nn2/prepro2.jpeg">
            <a:extLst>
              <a:ext uri="{FF2B5EF4-FFF2-40B4-BE49-F238E27FC236}">
                <a16:creationId xmlns:a16="http://schemas.microsoft.com/office/drawing/2014/main" id="{6A570CFD-6CF6-F248-A3BB-75EECC3D2AB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83" y="4706754"/>
            <a:ext cx="5378310" cy="17049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3702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05;p45">
            <a:extLst>
              <a:ext uri="{FF2B5EF4-FFF2-40B4-BE49-F238E27FC236}">
                <a16:creationId xmlns:a16="http://schemas.microsoft.com/office/drawing/2014/main" id="{F39BB73D-06B8-DF47-BF54-10327243019C}"/>
              </a:ext>
            </a:extLst>
          </p:cNvPr>
          <p:cNvSpPr txBox="1">
            <a:spLocks/>
          </p:cNvSpPr>
          <p:nvPr/>
        </p:nvSpPr>
        <p:spPr>
          <a:xfrm>
            <a:off x="631150" y="446345"/>
            <a:ext cx="77470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cs typeface="Arial"/>
                <a:sym typeface="Arial"/>
              </a:rPr>
              <a:t>Weight initialization</a:t>
            </a:r>
            <a:endParaRPr lang="en-US" dirty="0"/>
          </a:p>
        </p:txBody>
      </p:sp>
      <p:sp>
        <p:nvSpPr>
          <p:cNvPr id="8" name="Google Shape;406;p45">
            <a:extLst>
              <a:ext uri="{FF2B5EF4-FFF2-40B4-BE49-F238E27FC236}">
                <a16:creationId xmlns:a16="http://schemas.microsoft.com/office/drawing/2014/main" id="{8DA32812-B244-AB4A-943C-09AF69C661E2}"/>
              </a:ext>
            </a:extLst>
          </p:cNvPr>
          <p:cNvSpPr txBox="1">
            <a:spLocks/>
          </p:cNvSpPr>
          <p:nvPr/>
        </p:nvSpPr>
        <p:spPr>
          <a:xfrm>
            <a:off x="729019" y="1180476"/>
            <a:ext cx="8180917" cy="111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Proposition 1: Simply initialize the weights to zero?</a:t>
            </a:r>
            <a:b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20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Bad Idea – Why?</a:t>
            </a:r>
            <a:endParaRPr lang="en-US" sz="12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06;p45">
            <a:extLst>
              <a:ext uri="{FF2B5EF4-FFF2-40B4-BE49-F238E27FC236}">
                <a16:creationId xmlns:a16="http://schemas.microsoft.com/office/drawing/2014/main" id="{29595AA4-CFF1-5A49-8D5E-84B149137B7F}"/>
              </a:ext>
            </a:extLst>
          </p:cNvPr>
          <p:cNvSpPr txBox="1">
            <a:spLocks/>
          </p:cNvSpPr>
          <p:nvPr/>
        </p:nvSpPr>
        <p:spPr>
          <a:xfrm>
            <a:off x="729019" y="2390991"/>
            <a:ext cx="8180917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The weights would all do the same thing, output same values, receive same gradient etc. </a:t>
            </a:r>
            <a:endParaRPr lang="en-US" sz="12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06;p45">
            <a:extLst>
              <a:ext uri="{FF2B5EF4-FFF2-40B4-BE49-F238E27FC236}">
                <a16:creationId xmlns:a16="http://schemas.microsoft.com/office/drawing/2014/main" id="{F45A111D-D477-C54F-A062-BBACC442B9BB}"/>
              </a:ext>
            </a:extLst>
          </p:cNvPr>
          <p:cNvSpPr txBox="1">
            <a:spLocks/>
          </p:cNvSpPr>
          <p:nvPr/>
        </p:nvSpPr>
        <p:spPr>
          <a:xfrm>
            <a:off x="729019" y="3328559"/>
            <a:ext cx="8180917" cy="167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Proposition 2: Add a small non-zero value</a:t>
            </a:r>
            <a:b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2000" b="1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Ok – but has some issues</a:t>
            </a:r>
            <a:br>
              <a:rPr lang="en-US" sz="2000" b="1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(See AT1)</a:t>
            </a:r>
            <a:endParaRPr lang="en-US" sz="12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06;p45">
            <a:extLst>
              <a:ext uri="{FF2B5EF4-FFF2-40B4-BE49-F238E27FC236}">
                <a16:creationId xmlns:a16="http://schemas.microsoft.com/office/drawing/2014/main" id="{D27976DB-C7B3-B944-8A4C-F76616BD7F95}"/>
              </a:ext>
            </a:extLst>
          </p:cNvPr>
          <p:cNvSpPr txBox="1">
            <a:spLocks/>
          </p:cNvSpPr>
          <p:nvPr/>
        </p:nvSpPr>
        <p:spPr>
          <a:xfrm>
            <a:off x="729019" y="5003355"/>
            <a:ext cx="8180917" cy="167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Proposition 3: Other, advanced methods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br>
              <a:rPr lang="en-US" sz="2000" b="1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(See AT1)</a:t>
            </a:r>
            <a:endParaRPr lang="en-US" sz="1200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1778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05;p45">
            <a:extLst>
              <a:ext uri="{FF2B5EF4-FFF2-40B4-BE49-F238E27FC236}">
                <a16:creationId xmlns:a16="http://schemas.microsoft.com/office/drawing/2014/main" id="{F39BB73D-06B8-DF47-BF54-10327243019C}"/>
              </a:ext>
            </a:extLst>
          </p:cNvPr>
          <p:cNvSpPr txBox="1">
            <a:spLocks/>
          </p:cNvSpPr>
          <p:nvPr/>
        </p:nvSpPr>
        <p:spPr>
          <a:xfrm>
            <a:off x="631150" y="446345"/>
            <a:ext cx="77470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cs typeface="Arial"/>
                <a:sym typeface="Arial"/>
              </a:rPr>
              <a:t>Weight initialization Part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DD50D3-89C9-5F49-B560-5DE046F50E8C}"/>
                  </a:ext>
                </a:extLst>
              </p:cNvPr>
              <p:cNvSpPr/>
              <p:nvPr/>
            </p:nvSpPr>
            <p:spPr>
              <a:xfrm>
                <a:off x="317937" y="1543666"/>
                <a:ext cx="7132017" cy="19027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15000"/>
                  </a:lnSpc>
                  <a:spcAft>
                    <a:spcPts val="1000"/>
                  </a:spcAft>
                  <a:buFont typeface="Symbol" pitchFamily="2" charset="2"/>
                  <a:buChar char=""/>
                </a:pPr>
                <a:r>
                  <a:rPr lang="en-AU" sz="1600" b="1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Xavier initialisation (Good for Tanh activations)</a:t>
                </a:r>
              </a:p>
              <a:p>
                <a:pPr marL="800100" lvl="1" indent="-342900">
                  <a:lnSpc>
                    <a:spcPct val="115000"/>
                  </a:lnSpc>
                  <a:spcAft>
                    <a:spcPts val="1000"/>
                  </a:spcAft>
                  <a:buFont typeface="Symbol" pitchFamily="2" charset="2"/>
                  <a:buChar char=""/>
                </a:pPr>
                <a:r>
                  <a:rPr lang="en-AU" sz="16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(</a:t>
                </a:r>
                <a:r>
                  <a:rPr lang="en-AU" sz="1600" u="sng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Source</a:t>
                </a:r>
                <a:r>
                  <a:rPr lang="en-AU" sz="16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:r>
                  <a:rPr lang="en-AU" sz="1600" dirty="0" err="1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Glorot</a:t>
                </a:r>
                <a:r>
                  <a:rPr lang="en-AU" sz="16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&amp; </a:t>
                </a:r>
                <a:r>
                  <a:rPr lang="en-AU" sz="1600" dirty="0" err="1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Bengio</a:t>
                </a:r>
                <a:r>
                  <a:rPr lang="en-AU" sz="16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 et al, 2010)</a:t>
                </a:r>
              </a:p>
              <a:p>
                <a:pPr marL="800100" lvl="1" indent="-342900">
                  <a:lnSpc>
                    <a:spcPct val="115000"/>
                  </a:lnSpc>
                  <a:spcAft>
                    <a:spcPts val="1000"/>
                  </a:spcAft>
                  <a:buFont typeface="Symbol" pitchFamily="2" charset="2"/>
                  <a:buChar char=""/>
                </a:pPr>
                <a:r>
                  <a:rPr lang="en-AU" sz="16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Initiali</a:t>
                </a:r>
                <a:r>
                  <a:rPr lang="en-AU" sz="16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ze weights from distribution with zero mean and variance.</a:t>
                </a:r>
              </a:p>
              <a:p>
                <a:pPr marL="800100" lvl="1" indent="-342900">
                  <a:lnSpc>
                    <a:spcPct val="115000"/>
                  </a:lnSpc>
                  <a:spcAft>
                    <a:spcPts val="1000"/>
                  </a:spcAft>
                  <a:buFont typeface="Symbol" pitchFamily="2" charset="2"/>
                  <a:buChar char=""/>
                </a:pPr>
                <a:r>
                  <a:rPr lang="en-AU" sz="1600" b="0" dirty="0"/>
                  <a:t>Multiply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AU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  <m:t>𝑛𝑖</m:t>
                            </m:r>
                            <m: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  <m:t>𝑛𝑜</m:t>
                            </m:r>
                          </m:den>
                        </m:f>
                      </m:e>
                    </m:rad>
                  </m:oMath>
                </a14:m>
                <a:r>
                  <a:rPr lang="en-AU" sz="16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(number input, output </a:t>
                </a:r>
                <a:r>
                  <a:rPr lang="en-AU" sz="16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u</a:t>
                </a:r>
                <a:r>
                  <a:rPr lang="en-AU" sz="16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nits)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DD50D3-89C9-5F49-B560-5DE046F50E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37" y="1543666"/>
                <a:ext cx="7132017" cy="1902765"/>
              </a:xfrm>
              <a:prstGeom prst="rect">
                <a:avLst/>
              </a:prstGeom>
              <a:blipFill>
                <a:blip r:embed="rId4"/>
                <a:stretch>
                  <a:fillRect l="-355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D71C607-377D-FD47-A54E-9BAC8A5C0EB7}"/>
                  </a:ext>
                </a:extLst>
              </p:cNvPr>
              <p:cNvSpPr/>
              <p:nvPr/>
            </p:nvSpPr>
            <p:spPr>
              <a:xfrm>
                <a:off x="317936" y="3675116"/>
                <a:ext cx="5158837" cy="17024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AU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He initialisation (Good for </a:t>
                </a:r>
                <a:r>
                  <a:rPr lang="en-AU" sz="16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Relu</a:t>
                </a:r>
                <a:r>
                  <a:rPr lang="en-AU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activations)</a:t>
                </a:r>
                <a:br>
                  <a:rPr lang="en-AU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AU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(</a:t>
                </a:r>
                <a:r>
                  <a:rPr lang="en-AU" u="sng" dirty="0">
                    <a:hlinkClick r:id="rId5"/>
                  </a:rPr>
                  <a:t>Source</a:t>
                </a:r>
                <a:r>
                  <a:rPr lang="en-AU" dirty="0"/>
                  <a:t> He at al., 2015)</a:t>
                </a:r>
                <a:br>
                  <a:rPr lang="en-AU" dirty="0"/>
                </a:br>
                <a:endParaRPr lang="en-AU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Similar to above but multiply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𝑛𝑖</m:t>
                            </m:r>
                          </m:den>
                        </m:f>
                      </m:e>
                    </m:rad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D71C607-377D-FD47-A54E-9BAC8A5C0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36" y="3675116"/>
                <a:ext cx="5158837" cy="1702454"/>
              </a:xfrm>
              <a:prstGeom prst="rect">
                <a:avLst/>
              </a:prstGeom>
              <a:blipFill>
                <a:blip r:embed="rId6"/>
                <a:stretch>
                  <a:fillRect l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7600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05;p45">
            <a:extLst>
              <a:ext uri="{FF2B5EF4-FFF2-40B4-BE49-F238E27FC236}">
                <a16:creationId xmlns:a16="http://schemas.microsoft.com/office/drawing/2014/main" id="{F39BB73D-06B8-DF47-BF54-10327243019C}"/>
              </a:ext>
            </a:extLst>
          </p:cNvPr>
          <p:cNvSpPr txBox="1">
            <a:spLocks/>
          </p:cNvSpPr>
          <p:nvPr/>
        </p:nvSpPr>
        <p:spPr>
          <a:xfrm>
            <a:off x="631150" y="494925"/>
            <a:ext cx="77470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cs typeface="Arial"/>
                <a:sym typeface="Arial"/>
              </a:rPr>
              <a:t>Creating a loss function (cross-entropy)</a:t>
            </a:r>
            <a:endParaRPr lang="en-US" dirty="0"/>
          </a:p>
        </p:txBody>
      </p:sp>
      <p:sp>
        <p:nvSpPr>
          <p:cNvPr id="9" name="Google Shape;406;p45">
            <a:extLst>
              <a:ext uri="{FF2B5EF4-FFF2-40B4-BE49-F238E27FC236}">
                <a16:creationId xmlns:a16="http://schemas.microsoft.com/office/drawing/2014/main" id="{53866F2A-1371-2140-9A7B-A77E15FA36B8}"/>
              </a:ext>
            </a:extLst>
          </p:cNvPr>
          <p:cNvSpPr txBox="1">
            <a:spLocks/>
          </p:cNvSpPr>
          <p:nvPr/>
        </p:nvSpPr>
        <p:spPr>
          <a:xfrm>
            <a:off x="463550" y="1430339"/>
            <a:ext cx="5801783" cy="63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Let us consider a binary outcome, then we can use a sigmoid loss function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284328C-118C-9144-B6D3-3DC6F75951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972019"/>
              </p:ext>
            </p:extLst>
          </p:nvPr>
        </p:nvGraphicFramePr>
        <p:xfrm>
          <a:off x="739775" y="2447925"/>
          <a:ext cx="57277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9" name="Document" r:id="rId4" imgW="5727700" imgH="520700" progId="Word.Document.12">
                  <p:embed/>
                </p:oleObj>
              </mc:Choice>
              <mc:Fallback>
                <p:oleObj name="Document" r:id="rId4" imgW="5727700" imgH="5207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284328C-118C-9144-B6D3-3DC6F7595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9775" y="2447925"/>
                        <a:ext cx="57277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Image result for logistic function">
            <a:extLst>
              <a:ext uri="{FF2B5EF4-FFF2-40B4-BE49-F238E27FC236}">
                <a16:creationId xmlns:a16="http://schemas.microsoft.com/office/drawing/2014/main" id="{96ED84D8-D0F4-D149-AC83-C072AF537E97}"/>
              </a:ext>
            </a:extLst>
          </p:cNvPr>
          <p:cNvPicPr/>
          <p:nvPr/>
        </p:nvPicPr>
        <p:blipFill>
          <a:blip r:embed="rId6" r:link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0508" y="1121822"/>
            <a:ext cx="2209442" cy="14562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406;p45">
                <a:extLst>
                  <a:ext uri="{FF2B5EF4-FFF2-40B4-BE49-F238E27FC236}">
                    <a16:creationId xmlns:a16="http://schemas.microsoft.com/office/drawing/2014/main" id="{8DA32812-B244-AB4A-943C-09AF69C661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550" y="2858735"/>
                <a:ext cx="8180917" cy="3341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ctr" rtl="0">
                  <a:lnSpc>
                    <a:spcPct val="122222"/>
                  </a:lnSpc>
                  <a:spcBef>
                    <a:spcPts val="640"/>
                  </a:spcBef>
                  <a:spcAft>
                    <a:spcPts val="0"/>
                  </a:spcAft>
                  <a:buClr>
                    <a:srgbClr val="888888"/>
                  </a:buClr>
                  <a:buSzPts val="3200"/>
                  <a:buFont typeface="Arial"/>
                  <a:buNone/>
                  <a:defRPr sz="32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457200" marR="0" lvl="1" indent="0" algn="ctr" rtl="0">
                  <a:lnSpc>
                    <a:spcPct val="108333"/>
                  </a:lnSpc>
                  <a:spcBef>
                    <a:spcPts val="560"/>
                  </a:spcBef>
                  <a:spcAft>
                    <a:spcPts val="0"/>
                  </a:spcAft>
                  <a:buClr>
                    <a:srgbClr val="888888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914400" marR="0" lvl="2" indent="0" algn="ctr" rtl="0">
                  <a:lnSpc>
                    <a:spcPct val="122222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rgbClr val="888888"/>
                  </a:buClr>
                  <a:buSzPts val="2400"/>
                  <a:buFont typeface="Arial"/>
                  <a:buNone/>
                  <a:defRPr sz="24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371600" marR="0" lvl="3" indent="0" algn="ctr" rtl="0">
                  <a:lnSpc>
                    <a:spcPct val="122222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888888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1828800" marR="0" lvl="4" indent="0" algn="ctr" rtl="0">
                  <a:lnSpc>
                    <a:spcPct val="122222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888888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286000" marR="0" lvl="5" indent="0" algn="ctr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888888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743200" marR="0" lvl="6" indent="0" algn="ctr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888888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200400" marR="0" lvl="7" indent="0" algn="ctr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888888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3657600" marR="0" lvl="8" indent="0" algn="ctr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888888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342900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Consider if Y=1 </a:t>
                </a:r>
              </a:p>
              <a:p>
                <a:pPr marL="800100" lvl="1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AU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func>
                      <m:funcPr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AU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</m:fName>
                      <m:e>
                        <m:d>
                          <m:dPr>
                            <m:ctrlPr>
                              <a:rPr lang="en-AU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AU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AU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AU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000" dirty="0">
                    <a:solidFill>
                      <a:schemeClr val="tx1"/>
                    </a:solidFill>
                  </a:rPr>
                  <a:t>  becomes 0</a:t>
                </a:r>
              </a:p>
              <a:p>
                <a:pPr marL="800100" lvl="1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We are left with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AU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(1)</m:t>
                    </m:r>
                    <m:func>
                      <m:funcPr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</m:fName>
                      <m:e>
                        <m:d>
                          <m:dPr>
                            <m:ctrlPr>
                              <a:rPr lang="en-AU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AU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endParaRPr lang="en-AU" sz="2000" dirty="0">
                  <a:solidFill>
                    <a:schemeClr val="tx1"/>
                  </a:solidFill>
                </a:endParaRPr>
              </a:p>
              <a:p>
                <a:pPr marL="800100" lvl="1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What would be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 when we are really sure it IS? (0.999?)</a:t>
                </a:r>
              </a:p>
              <a:p>
                <a:pPr marL="1257300" lvl="2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log(0.990) = Zero!</a:t>
                </a:r>
              </a:p>
              <a:p>
                <a:pPr marL="342900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Consider if Y=0 </a:t>
                </a:r>
              </a:p>
              <a:p>
                <a:pPr marL="800100" lvl="1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AU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AU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AU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𝑦𝑙𝑜𝑔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AU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AU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AU" sz="1600" dirty="0">
                    <a:solidFill>
                      <a:schemeClr val="tx1"/>
                    </a:solidFill>
                  </a:rPr>
                  <a:t>  becomes 0</a:t>
                </a:r>
              </a:p>
              <a:p>
                <a:pPr marL="800100" lvl="1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We are left with </a:t>
                </a:r>
                <a14:m>
                  <m:oMath xmlns:m="http://schemas.openxmlformats.org/officeDocument/2006/math">
                    <m:r>
                      <a:rPr lang="en-AU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−(1)</m:t>
                    </m:r>
                    <m:func>
                      <m:funcPr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</m:fName>
                      <m:e>
                        <m:d>
                          <m:dPr>
                            <m:ctrlPr>
                              <a:rPr lang="en-AU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AU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endParaRPr lang="en-AU" sz="2000" dirty="0">
                  <a:solidFill>
                    <a:schemeClr val="tx1"/>
                  </a:solidFill>
                </a:endParaRPr>
              </a:p>
              <a:p>
                <a:pPr marL="800100" lvl="1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What would be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 when we are really sure it ISN’T? (0.001?)</a:t>
                </a:r>
              </a:p>
              <a:p>
                <a:pPr marL="1257300" lvl="2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log(0.999) = Zero!</a:t>
                </a:r>
              </a:p>
              <a:p>
                <a:pPr marL="1257300" lvl="2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8" name="Google Shape;406;p45">
                <a:extLst>
                  <a:ext uri="{FF2B5EF4-FFF2-40B4-BE49-F238E27FC236}">
                    <a16:creationId xmlns:a16="http://schemas.microsoft.com/office/drawing/2014/main" id="{8DA32812-B244-AB4A-943C-09AF69C66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50" y="2858735"/>
                <a:ext cx="8180917" cy="3341323"/>
              </a:xfrm>
              <a:prstGeom prst="rect">
                <a:avLst/>
              </a:prstGeom>
              <a:blipFill>
                <a:blip r:embed="rId8"/>
                <a:stretch>
                  <a:fillRect l="-1550" t="-1136" b="-98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7680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576325"/>
            <a:ext cx="7810500" cy="423193"/>
          </a:xfrm>
        </p:spPr>
        <p:txBody>
          <a:bodyPr/>
          <a:lstStyle/>
          <a:p>
            <a:r>
              <a:rPr lang="en-AU" dirty="0"/>
              <a:t>OVERVIEW of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AU" dirty="0"/>
              <a:t>Schedule:</a:t>
            </a:r>
          </a:p>
          <a:p>
            <a:pPr lvl="2"/>
            <a:r>
              <a:rPr lang="en-AU" dirty="0"/>
              <a:t>Review of last week</a:t>
            </a:r>
          </a:p>
          <a:p>
            <a:pPr lvl="2"/>
            <a:r>
              <a:rPr lang="en-AU" dirty="0"/>
              <a:t>A bit more maths (Finish last week)</a:t>
            </a:r>
          </a:p>
          <a:p>
            <a:pPr lvl="2"/>
            <a:r>
              <a:rPr lang="en-AU" dirty="0"/>
              <a:t>Optimisation algorithms</a:t>
            </a:r>
          </a:p>
          <a:p>
            <a:pPr lvl="2"/>
            <a:r>
              <a:rPr lang="en-AU" dirty="0"/>
              <a:t>Regularisation methods</a:t>
            </a:r>
          </a:p>
          <a:p>
            <a:pPr lvl="2"/>
            <a:r>
              <a:rPr lang="en-AU" dirty="0"/>
              <a:t>Software &amp; Hardware</a:t>
            </a:r>
            <a:br>
              <a:rPr lang="en-AU" dirty="0"/>
            </a:br>
            <a:endParaRPr lang="en-AU" dirty="0"/>
          </a:p>
          <a:p>
            <a:pPr lvl="1"/>
            <a:r>
              <a:rPr lang="en-AU" dirty="0"/>
              <a:t>Lab:</a:t>
            </a:r>
          </a:p>
          <a:p>
            <a:pPr lvl="2"/>
            <a:r>
              <a:rPr lang="en-AU" dirty="0"/>
              <a:t>Introduction to </a:t>
            </a:r>
            <a:r>
              <a:rPr lang="en-AU" dirty="0" err="1"/>
              <a:t>Tensorflow</a:t>
            </a:r>
            <a:r>
              <a:rPr lang="en-AU" dirty="0"/>
              <a:t> </a:t>
            </a:r>
            <a:r>
              <a:rPr lang="en-AU" b="1" dirty="0">
                <a:solidFill>
                  <a:srgbClr val="FF0000"/>
                </a:solidFill>
              </a:rPr>
              <a:t>&amp; </a:t>
            </a:r>
            <a:r>
              <a:rPr lang="en-AU" b="1" dirty="0" err="1">
                <a:solidFill>
                  <a:srgbClr val="FF0000"/>
                </a:solidFill>
              </a:rPr>
              <a:t>Keras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white"/>
                </a:solidFill>
              </a:rPr>
              <a:t>utscic.edu.au</a:t>
            </a:r>
            <a:endParaRPr lang="en-AU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46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7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BACK-PROPAGATION</a:t>
            </a:r>
            <a:endParaRPr/>
          </a:p>
        </p:txBody>
      </p:sp>
      <p:sp>
        <p:nvSpPr>
          <p:cNvPr id="420" name="Google Shape;420;p47"/>
          <p:cNvSpPr txBox="1">
            <a:spLocks noGrp="1"/>
          </p:cNvSpPr>
          <p:nvPr>
            <p:ph type="body" idx="1"/>
          </p:nvPr>
        </p:nvSpPr>
        <p:spPr>
          <a:xfrm>
            <a:off x="666750" y="1557338"/>
            <a:ext cx="781050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we have decided on a neural network architecture, the model boils down to a set of weights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cannot use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optimisation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methods from linear models to determine all these weights.  Why?</a:t>
            </a:r>
            <a:endParaRPr dirty="0"/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use the back-propagation algorithm instead:</a:t>
            </a:r>
            <a:endParaRPr dirty="0"/>
          </a:p>
          <a:p>
            <a:pPr marL="558900" marR="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the error at the output layer (i.e. classification error, MSE)</a:t>
            </a:r>
            <a:endParaRPr dirty="0"/>
          </a:p>
          <a:p>
            <a:pPr marL="5589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this error to adjust the weight between the last hidden layers and the output layer ➔ we </a:t>
            </a:r>
            <a:r>
              <a:rPr lang="en-US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back-propagate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error at the output layer to the hidden layer</a:t>
            </a:r>
            <a:endParaRPr dirty="0"/>
          </a:p>
          <a:p>
            <a:pPr marL="5589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Repeat 1 and 2 until all hidden layers are updated</a:t>
            </a:r>
            <a:endParaRPr dirty="0"/>
          </a:p>
          <a:p>
            <a:pPr marL="285750" marR="0" lvl="1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03001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BACK-PROPAGATION</a:t>
            </a:r>
            <a:endParaRPr/>
          </a:p>
        </p:txBody>
      </p:sp>
      <p:sp>
        <p:nvSpPr>
          <p:cNvPr id="457" name="Google Shape;457;p50"/>
          <p:cNvSpPr txBox="1">
            <a:spLocks noGrp="1"/>
          </p:cNvSpPr>
          <p:nvPr>
            <p:ph type="body" idx="1"/>
          </p:nvPr>
        </p:nvSpPr>
        <p:spPr>
          <a:xfrm>
            <a:off x="387305" y="804930"/>
            <a:ext cx="4541881" cy="2327381"/>
          </a:xfrm>
          <a:prstGeom prst="rect">
            <a:avLst/>
          </a:pr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58" name="Google Shape;458;p50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459" name="Google Shape;459;p50"/>
          <p:cNvSpPr txBox="1"/>
          <p:nvPr/>
        </p:nvSpPr>
        <p:spPr>
          <a:xfrm>
            <a:off x="2354072" y="3308566"/>
            <a:ext cx="5719472" cy="2879350"/>
          </a:xfrm>
          <a:prstGeom prst="rect">
            <a:avLst/>
          </a:pr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</p:txBody>
      </p:sp>
      <p:sp>
        <p:nvSpPr>
          <p:cNvPr id="460" name="Google Shape;460;p50"/>
          <p:cNvSpPr/>
          <p:nvPr/>
        </p:nvSpPr>
        <p:spPr>
          <a:xfrm>
            <a:off x="4886325" y="90487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461" name="Google Shape;461;p50"/>
          <p:cNvSpPr/>
          <p:nvPr/>
        </p:nvSpPr>
        <p:spPr>
          <a:xfrm>
            <a:off x="4886324" y="1569467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462" name="Google Shape;462;p50"/>
          <p:cNvSpPr/>
          <p:nvPr/>
        </p:nvSpPr>
        <p:spPr>
          <a:xfrm>
            <a:off x="4929186" y="2234060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endParaRPr/>
          </a:p>
        </p:txBody>
      </p:sp>
      <p:sp>
        <p:nvSpPr>
          <p:cNvPr id="463" name="Google Shape;463;p50"/>
          <p:cNvSpPr/>
          <p:nvPr/>
        </p:nvSpPr>
        <p:spPr>
          <a:xfrm>
            <a:off x="5783090" y="1256124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cxnSp>
        <p:nvCxnSpPr>
          <p:cNvPr id="464" name="Google Shape;464;p50"/>
          <p:cNvCxnSpPr>
            <a:stCxn id="460" idx="6"/>
            <a:endCxn id="463" idx="1"/>
          </p:cNvCxnSpPr>
          <p:nvPr/>
        </p:nvCxnSpPr>
        <p:spPr>
          <a:xfrm>
            <a:off x="5334000" y="1104452"/>
            <a:ext cx="514800" cy="21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5" name="Google Shape;465;p50"/>
          <p:cNvCxnSpPr>
            <a:stCxn id="461" idx="6"/>
            <a:endCxn id="463" idx="2"/>
          </p:cNvCxnSpPr>
          <p:nvPr/>
        </p:nvCxnSpPr>
        <p:spPr>
          <a:xfrm rot="10800000" flipH="1">
            <a:off x="5333999" y="1455844"/>
            <a:ext cx="449100" cy="313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6" name="Google Shape;466;p50"/>
          <p:cNvSpPr/>
          <p:nvPr/>
        </p:nvSpPr>
        <p:spPr>
          <a:xfrm>
            <a:off x="6452070" y="1577870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cxnSp>
        <p:nvCxnSpPr>
          <p:cNvPr id="467" name="Google Shape;467;p50"/>
          <p:cNvCxnSpPr>
            <a:stCxn id="462" idx="6"/>
            <a:endCxn id="466" idx="3"/>
          </p:cNvCxnSpPr>
          <p:nvPr/>
        </p:nvCxnSpPr>
        <p:spPr>
          <a:xfrm rot="10800000" flipH="1">
            <a:off x="5376861" y="1918537"/>
            <a:ext cx="1140900" cy="515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8" name="Google Shape;468;p50"/>
          <p:cNvCxnSpPr>
            <a:stCxn id="463" idx="6"/>
            <a:endCxn id="466" idx="1"/>
          </p:cNvCxnSpPr>
          <p:nvPr/>
        </p:nvCxnSpPr>
        <p:spPr>
          <a:xfrm>
            <a:off x="6230765" y="1455701"/>
            <a:ext cx="286800" cy="180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9" name="Google Shape;469;p50"/>
          <p:cNvSpPr/>
          <p:nvPr/>
        </p:nvSpPr>
        <p:spPr>
          <a:xfrm>
            <a:off x="7334807" y="1577870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/>
          </a:p>
        </p:txBody>
      </p:sp>
      <p:cxnSp>
        <p:nvCxnSpPr>
          <p:cNvPr id="470" name="Google Shape;470;p50"/>
          <p:cNvCxnSpPr>
            <a:stCxn id="466" idx="6"/>
            <a:endCxn id="469" idx="2"/>
          </p:cNvCxnSpPr>
          <p:nvPr/>
        </p:nvCxnSpPr>
        <p:spPr>
          <a:xfrm>
            <a:off x="6899745" y="1777447"/>
            <a:ext cx="435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1" name="Google Shape;471;p50"/>
          <p:cNvSpPr txBox="1"/>
          <p:nvPr/>
        </p:nvSpPr>
        <p:spPr>
          <a:xfrm>
            <a:off x="6102176" y="954724"/>
            <a:ext cx="2392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472" name="Google Shape;472;p50"/>
          <p:cNvSpPr txBox="1"/>
          <p:nvPr/>
        </p:nvSpPr>
        <p:spPr>
          <a:xfrm>
            <a:off x="6776084" y="1248072"/>
            <a:ext cx="2392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473" name="Google Shape;473;p50"/>
          <p:cNvSpPr txBox="1"/>
          <p:nvPr/>
        </p:nvSpPr>
        <p:spPr>
          <a:xfrm>
            <a:off x="7616346" y="1218880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^2</a:t>
            </a:r>
            <a:endParaRPr/>
          </a:p>
        </p:txBody>
      </p:sp>
      <p:sp>
        <p:nvSpPr>
          <p:cNvPr id="474" name="Google Shape;474;p50"/>
          <p:cNvSpPr/>
          <p:nvPr/>
        </p:nvSpPr>
        <p:spPr>
          <a:xfrm>
            <a:off x="7844945" y="1636325"/>
            <a:ext cx="981073" cy="307777"/>
          </a:xfrm>
          <a:prstGeom prst="rect">
            <a:avLst/>
          </a:pr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6492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BACK-PROPAGATION for Matrices</a:t>
            </a:r>
            <a:endParaRPr dirty="0"/>
          </a:p>
        </p:txBody>
      </p:sp>
      <p:sp>
        <p:nvSpPr>
          <p:cNvPr id="481" name="Google Shape;481;p5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26" name="Google Shape;427;p48">
            <a:extLst>
              <a:ext uri="{FF2B5EF4-FFF2-40B4-BE49-F238E27FC236}">
                <a16:creationId xmlns:a16="http://schemas.microsoft.com/office/drawing/2014/main" id="{72E4740F-68C4-C747-9601-EB9316FA25E1}"/>
              </a:ext>
            </a:extLst>
          </p:cNvPr>
          <p:cNvSpPr txBox="1">
            <a:spLocks/>
          </p:cNvSpPr>
          <p:nvPr/>
        </p:nvSpPr>
        <p:spPr>
          <a:xfrm>
            <a:off x="490390" y="1338543"/>
            <a:ext cx="7810500" cy="34259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if we don’t have scalars but have matrices?</a:t>
            </a:r>
          </a:p>
          <a:p>
            <a:pPr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endParaRPr lang="en-AU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Everything holds true, except we now get a </a:t>
            </a:r>
            <a:r>
              <a:rPr lang="en-AU" b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jacobian</a:t>
            </a:r>
            <a:r>
              <a:rPr lang="en-AU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matrix </a:t>
            </a:r>
            <a:r>
              <a:rPr lang="en-AU" dirty="0">
                <a:latin typeface="Arial"/>
                <a:ea typeface="Arial"/>
                <a:cs typeface="Arial"/>
                <a:sym typeface="Arial"/>
              </a:rPr>
              <a:t>(first order partial derivatives of the weight matrices with respect to the loss function)</a:t>
            </a:r>
            <a:br>
              <a:rPr lang="en-AU" dirty="0">
                <a:latin typeface="Arial"/>
                <a:ea typeface="Arial"/>
                <a:cs typeface="Arial"/>
                <a:sym typeface="Arial"/>
              </a:rPr>
            </a:br>
            <a:endParaRPr lang="en-AU" dirty="0"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dirty="0">
                <a:latin typeface="Arial"/>
                <a:ea typeface="Arial"/>
                <a:cs typeface="Arial"/>
                <a:sym typeface="Arial"/>
              </a:rPr>
              <a:t>An example computational graph:</a:t>
            </a:r>
          </a:p>
          <a:p>
            <a:pPr marL="501750" lvl="2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b="1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Matrix multiplication </a:t>
            </a:r>
            <a:r>
              <a:rPr lang="en-AU" dirty="0">
                <a:latin typeface="Arial"/>
                <a:ea typeface="Arial"/>
                <a:cs typeface="Arial"/>
                <a:sym typeface="Arial"/>
              </a:rPr>
              <a:t>(then)</a:t>
            </a:r>
          </a:p>
          <a:p>
            <a:pPr marL="501750" lvl="2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L2 transformation </a:t>
            </a:r>
            <a:r>
              <a:rPr lang="en-AU" dirty="0">
                <a:latin typeface="Arial"/>
                <a:ea typeface="Arial"/>
                <a:cs typeface="Arial"/>
                <a:sym typeface="Arial"/>
              </a:rPr>
              <a:t>(sum of the square of each element) v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BF1FCE2-1535-4D47-83AB-97D8BD60A9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804780"/>
              </p:ext>
            </p:extLst>
          </p:nvPr>
        </p:nvGraphicFramePr>
        <p:xfrm>
          <a:off x="2274807" y="4888898"/>
          <a:ext cx="57277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6" name="Document" r:id="rId4" imgW="5727700" imgH="1092200" progId="Word.Document.12">
                  <p:embed/>
                </p:oleObj>
              </mc:Choice>
              <mc:Fallback>
                <p:oleObj name="Document" r:id="rId4" imgW="5727700" imgH="1092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74807" y="4888898"/>
                        <a:ext cx="57277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0787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Jacobian walkthrough (backwards)</a:t>
            </a:r>
            <a:endParaRPr dirty="0"/>
          </a:p>
        </p:txBody>
      </p:sp>
      <p:sp>
        <p:nvSpPr>
          <p:cNvPr id="481" name="Google Shape;481;p5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82;p51">
            <a:extLst>
              <a:ext uri="{FF2B5EF4-FFF2-40B4-BE49-F238E27FC236}">
                <a16:creationId xmlns:a16="http://schemas.microsoft.com/office/drawing/2014/main" id="{C081E587-E7E5-0C4E-9DF0-88FF43B00405}"/>
              </a:ext>
            </a:extLst>
          </p:cNvPr>
          <p:cNvSpPr/>
          <p:nvPr/>
        </p:nvSpPr>
        <p:spPr>
          <a:xfrm>
            <a:off x="3529114" y="2614993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W</a:t>
            </a:r>
            <a:endParaRPr dirty="0"/>
          </a:p>
        </p:txBody>
      </p:sp>
      <p:sp>
        <p:nvSpPr>
          <p:cNvPr id="8" name="Google Shape;484;p51">
            <a:extLst>
              <a:ext uri="{FF2B5EF4-FFF2-40B4-BE49-F238E27FC236}">
                <a16:creationId xmlns:a16="http://schemas.microsoft.com/office/drawing/2014/main" id="{40D83278-3192-E64F-9183-D02340791007}"/>
              </a:ext>
            </a:extLst>
          </p:cNvPr>
          <p:cNvSpPr/>
          <p:nvPr/>
        </p:nvSpPr>
        <p:spPr>
          <a:xfrm>
            <a:off x="3250030" y="3863329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dirty="0"/>
          </a:p>
        </p:txBody>
      </p:sp>
      <p:sp>
        <p:nvSpPr>
          <p:cNvPr id="9" name="Google Shape;485;p51">
            <a:extLst>
              <a:ext uri="{FF2B5EF4-FFF2-40B4-BE49-F238E27FC236}">
                <a16:creationId xmlns:a16="http://schemas.microsoft.com/office/drawing/2014/main" id="{A67ED1EC-C36C-0640-BD89-4F8D93965FED}"/>
              </a:ext>
            </a:extLst>
          </p:cNvPr>
          <p:cNvSpPr/>
          <p:nvPr/>
        </p:nvSpPr>
        <p:spPr>
          <a:xfrm>
            <a:off x="4234514" y="3373753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Q</a:t>
            </a:r>
            <a:endParaRPr dirty="0"/>
          </a:p>
        </p:txBody>
      </p:sp>
      <p:cxnSp>
        <p:nvCxnSpPr>
          <p:cNvPr id="11" name="Google Shape;490;p51">
            <a:extLst>
              <a:ext uri="{FF2B5EF4-FFF2-40B4-BE49-F238E27FC236}">
                <a16:creationId xmlns:a16="http://schemas.microsoft.com/office/drawing/2014/main" id="{4F31880C-596A-C049-A772-161130323A01}"/>
              </a:ext>
            </a:extLst>
          </p:cNvPr>
          <p:cNvCxnSpPr>
            <a:cxnSpLocks/>
          </p:cNvCxnSpPr>
          <p:nvPr/>
        </p:nvCxnSpPr>
        <p:spPr>
          <a:xfrm>
            <a:off x="4778442" y="3582955"/>
            <a:ext cx="725261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491;p51">
            <a:extLst>
              <a:ext uri="{FF2B5EF4-FFF2-40B4-BE49-F238E27FC236}">
                <a16:creationId xmlns:a16="http://schemas.microsoft.com/office/drawing/2014/main" id="{A574C766-678C-8642-A5C2-AE0C447E48E1}"/>
              </a:ext>
            </a:extLst>
          </p:cNvPr>
          <p:cNvSpPr/>
          <p:nvPr/>
        </p:nvSpPr>
        <p:spPr>
          <a:xfrm>
            <a:off x="5584212" y="3373753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dirty="0"/>
          </a:p>
        </p:txBody>
      </p:sp>
      <p:sp>
        <p:nvSpPr>
          <p:cNvPr id="15" name="Google Shape;494;p51">
            <a:extLst>
              <a:ext uri="{FF2B5EF4-FFF2-40B4-BE49-F238E27FC236}">
                <a16:creationId xmlns:a16="http://schemas.microsoft.com/office/drawing/2014/main" id="{9D4E99AC-1D8F-C641-BB6A-5A02C7DBF2A1}"/>
              </a:ext>
            </a:extLst>
          </p:cNvPr>
          <p:cNvSpPr txBox="1"/>
          <p:nvPr/>
        </p:nvSpPr>
        <p:spPr>
          <a:xfrm>
            <a:off x="4265289" y="2950282"/>
            <a:ext cx="3355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  <p:sp>
        <p:nvSpPr>
          <p:cNvPr id="16" name="Google Shape;495;p51">
            <a:extLst>
              <a:ext uri="{FF2B5EF4-FFF2-40B4-BE49-F238E27FC236}">
                <a16:creationId xmlns:a16="http://schemas.microsoft.com/office/drawing/2014/main" id="{0724E5DB-5DE0-254D-9081-F6DDB6521A12}"/>
              </a:ext>
            </a:extLst>
          </p:cNvPr>
          <p:cNvSpPr txBox="1"/>
          <p:nvPr/>
        </p:nvSpPr>
        <p:spPr>
          <a:xfrm>
            <a:off x="5818474" y="3004421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L2</a:t>
            </a:r>
            <a:endParaRPr dirty="0"/>
          </a:p>
        </p:txBody>
      </p:sp>
      <p:sp>
        <p:nvSpPr>
          <p:cNvPr id="33" name="Google Shape;427;p48">
            <a:extLst>
              <a:ext uri="{FF2B5EF4-FFF2-40B4-BE49-F238E27FC236}">
                <a16:creationId xmlns:a16="http://schemas.microsoft.com/office/drawing/2014/main" id="{4127E8FD-79CB-FD4F-AA16-2AEEE36DBCC2}"/>
              </a:ext>
            </a:extLst>
          </p:cNvPr>
          <p:cNvSpPr txBox="1">
            <a:spLocks/>
          </p:cNvSpPr>
          <p:nvPr/>
        </p:nvSpPr>
        <p:spPr>
          <a:xfrm>
            <a:off x="6208626" y="3396660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-AU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x,W</a:t>
            </a: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56DEAA8-9152-3E48-B2E3-0DAE318B4C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6773" y="1093978"/>
          <a:ext cx="57277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9" name="Document" r:id="rId4" imgW="5727700" imgH="1092200" progId="Word.Document.12">
                  <p:embed/>
                </p:oleObj>
              </mc:Choice>
              <mc:Fallback>
                <p:oleObj name="Document" r:id="rId4" imgW="5727700" imgH="1092200" progId="Word.Document.12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656DEAA8-9152-3E48-B2E3-0DAE318B4C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46773" y="1093978"/>
                        <a:ext cx="57277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Google Shape;490;p51">
            <a:extLst>
              <a:ext uri="{FF2B5EF4-FFF2-40B4-BE49-F238E27FC236}">
                <a16:creationId xmlns:a16="http://schemas.microsoft.com/office/drawing/2014/main" id="{90EA10D0-4ACB-404A-9605-766B38412587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3911229" y="2955692"/>
            <a:ext cx="388845" cy="476516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490;p51">
            <a:extLst>
              <a:ext uri="{FF2B5EF4-FFF2-40B4-BE49-F238E27FC236}">
                <a16:creationId xmlns:a16="http://schemas.microsoft.com/office/drawing/2014/main" id="{2BA8194C-DEB5-3E47-A3C8-D0CDAF2F578A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3697705" y="3714452"/>
            <a:ext cx="602369" cy="34845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6125" y="1931569"/>
                <a:ext cx="1819175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125" y="1931569"/>
                <a:ext cx="1819175" cy="959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7072" y="3609867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72" y="3609867"/>
                <a:ext cx="1097280" cy="9594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39771" y="2658653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771" y="2658653"/>
                <a:ext cx="1097280" cy="9594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354;p40">
            <a:extLst>
              <a:ext uri="{FF2B5EF4-FFF2-40B4-BE49-F238E27FC236}">
                <a16:creationId xmlns:a16="http://schemas.microsoft.com/office/drawing/2014/main" id="{35FB53FC-709F-6242-833E-47862EF1BAE0}"/>
              </a:ext>
            </a:extLst>
          </p:cNvPr>
          <p:cNvSpPr txBox="1">
            <a:spLocks/>
          </p:cNvSpPr>
          <p:nvPr/>
        </p:nvSpPr>
        <p:spPr>
          <a:xfrm>
            <a:off x="5985126" y="3014147"/>
            <a:ext cx="1097280" cy="7995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0070C0"/>
                </a:solidFill>
                <a:latin typeface="Cambria Math" panose="02040503050406030204" pitchFamily="18" charset="0"/>
              </a:rPr>
              <a:t>0.116</a:t>
            </a:r>
          </a:p>
        </p:txBody>
      </p:sp>
      <p:sp>
        <p:nvSpPr>
          <p:cNvPr id="24" name="Google Shape;354;p40">
            <a:extLst>
              <a:ext uri="{FF2B5EF4-FFF2-40B4-BE49-F238E27FC236}">
                <a16:creationId xmlns:a16="http://schemas.microsoft.com/office/drawing/2014/main" id="{4618AF9D-D942-EB45-A5AD-60B58243136B}"/>
              </a:ext>
            </a:extLst>
          </p:cNvPr>
          <p:cNvSpPr txBox="1">
            <a:spLocks/>
          </p:cNvSpPr>
          <p:nvPr/>
        </p:nvSpPr>
        <p:spPr>
          <a:xfrm>
            <a:off x="5985126" y="3863329"/>
            <a:ext cx="1376083" cy="3991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FF0000"/>
                </a:solidFill>
                <a:latin typeface="Cambria Math" panose="02040503050406030204" pitchFamily="18" charset="0"/>
              </a:rPr>
              <a:t>1.00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9F73423-3C70-974C-A7B8-23F8FA556CE1}"/>
                  </a:ext>
                </a:extLst>
              </p:cNvPr>
              <p:cNvSpPr/>
              <p:nvPr/>
            </p:nvSpPr>
            <p:spPr>
              <a:xfrm>
                <a:off x="4600876" y="3814097"/>
                <a:ext cx="906337" cy="5543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AU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9F73423-3C70-974C-A7B8-23F8FA556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876" y="3814097"/>
                <a:ext cx="906337" cy="554319"/>
              </a:xfrm>
              <a:prstGeom prst="rect">
                <a:avLst/>
              </a:prstGeom>
              <a:blipFill>
                <a:blip r:embed="rId9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928AEF-D7B6-2C4A-A4EB-52A5657DF6D4}"/>
                  </a:ext>
                </a:extLst>
              </p:cNvPr>
              <p:cNvSpPr/>
              <p:nvPr/>
            </p:nvSpPr>
            <p:spPr>
              <a:xfrm>
                <a:off x="1703672" y="2761315"/>
                <a:ext cx="1887375" cy="5543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𝟎𝟖𝟖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𝟏𝟕𝟔</m:t>
                                </m:r>
                              </m:e>
                            </m:mr>
                          </m:m>
                          <m:r>
                            <a:rPr lang="en-US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𝟏𝟎𝟒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𝟐𝟎𝟖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928AEF-D7B6-2C4A-A4EB-52A5657DF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672" y="2761315"/>
                <a:ext cx="1887375" cy="554319"/>
              </a:xfrm>
              <a:prstGeom prst="rect">
                <a:avLst/>
              </a:prstGeom>
              <a:blipFill>
                <a:blip r:embed="rId10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Google Shape;311;p30">
            <a:extLst>
              <a:ext uri="{FF2B5EF4-FFF2-40B4-BE49-F238E27FC236}">
                <a16:creationId xmlns:a16="http://schemas.microsoft.com/office/drawing/2014/main" id="{90AF4591-3C03-A74C-BD1C-82EC72C3E37C}"/>
              </a:ext>
            </a:extLst>
          </p:cNvPr>
          <p:cNvSpPr txBox="1"/>
          <p:nvPr/>
        </p:nvSpPr>
        <p:spPr>
          <a:xfrm>
            <a:off x="1787866" y="4766929"/>
            <a:ext cx="5981151" cy="14310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/>
              <a:t>Key takeaway: 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The fundamental principle of the ‘Chain Rule’ can be applied to matrices in order to determine the influence of weight matrix elements on final output (loss)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974374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weights - Gradient descent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0A3F5-416A-1446-A229-E3A099FC43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5971" y="1120744"/>
            <a:ext cx="3446878" cy="266947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10B9DE-471D-1F45-B270-8635D7ABD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151" y="1252537"/>
            <a:ext cx="4822850" cy="3319463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AU" dirty="0"/>
              <a:t>In multiple dimensions, the </a:t>
            </a:r>
            <a:r>
              <a:rPr lang="en-AU" b="1" dirty="0"/>
              <a:t>gradient</a:t>
            </a:r>
            <a:r>
              <a:rPr lang="en-AU" dirty="0"/>
              <a:t> is the vector of </a:t>
            </a:r>
            <a:r>
              <a:rPr lang="en-AU" b="1" dirty="0">
                <a:solidFill>
                  <a:srgbClr val="FF0000"/>
                </a:solidFill>
              </a:rPr>
              <a:t>partial derivatives</a:t>
            </a:r>
            <a:r>
              <a:rPr lang="en-AU" dirty="0"/>
              <a:t> along each dimension. </a:t>
            </a:r>
          </a:p>
          <a:p>
            <a:pPr marL="285750" indent="-285750">
              <a:buFont typeface="Arial" charset="0"/>
              <a:buChar char="•"/>
            </a:pPr>
            <a:r>
              <a:rPr lang="en-AU" dirty="0"/>
              <a:t>Think of it like a person standing somewhere in a valley of lots of ups and downs. Your goal is to find the lowest point (and efficiently!)</a:t>
            </a:r>
          </a:p>
          <a:p>
            <a:pPr marL="501750" lvl="2" indent="-285750">
              <a:buFont typeface="Arial" charset="0"/>
              <a:buChar char="•"/>
            </a:pPr>
            <a:r>
              <a:rPr lang="en-AU" dirty="0"/>
              <a:t>The height is the loss function, X-Y-Z are your parameters </a:t>
            </a:r>
          </a:p>
          <a:p>
            <a:pPr lvl="2" indent="0" algn="ctr">
              <a:buNone/>
            </a:pPr>
            <a:r>
              <a:rPr lang="en-AU" dirty="0"/>
              <a:t>	(do we have only 3 parameters? How many do we have?)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851D0A-EDEB-884B-ABB0-F83EEBAA1497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5585" y="4040928"/>
            <a:ext cx="2787650" cy="150241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37A466-4964-8B45-B8CF-3D3C97913F36}"/>
              </a:ext>
            </a:extLst>
          </p:cNvPr>
          <p:cNvSpPr txBox="1">
            <a:spLocks/>
          </p:cNvSpPr>
          <p:nvPr/>
        </p:nvSpPr>
        <p:spPr>
          <a:xfrm>
            <a:off x="432973" y="4681578"/>
            <a:ext cx="4822850" cy="1574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28ED8-E1A0-2D4E-B851-870FB02C808B}"/>
              </a:ext>
            </a:extLst>
          </p:cNvPr>
          <p:cNvSpPr txBox="1"/>
          <p:nvPr/>
        </p:nvSpPr>
        <p:spPr>
          <a:xfrm>
            <a:off x="371151" y="4614201"/>
            <a:ext cx="43717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dirty="0"/>
              <a:t>Start somewhere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Take a bunch of little steps around us and see where is the steepest slope (negative derivative)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Then take a small step in that direction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Repeat</a:t>
            </a:r>
          </a:p>
          <a:p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028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weights - Gradient descent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0A3F5-416A-1446-A229-E3A099FC43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5971" y="1120744"/>
            <a:ext cx="3446878" cy="266947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10B9DE-471D-1F45-B270-8635D7ABD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151" y="1425792"/>
            <a:ext cx="4822850" cy="1904549"/>
          </a:xfrm>
        </p:spPr>
        <p:txBody>
          <a:bodyPr/>
          <a:lstStyle/>
          <a:p>
            <a:pPr lvl="1"/>
            <a:r>
              <a:rPr lang="en-AU" sz="1800" dirty="0">
                <a:latin typeface="+mn-lt"/>
              </a:rPr>
              <a:t>The small step is termed the learning rate: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AU" dirty="0"/>
              <a:t>If </a:t>
            </a:r>
            <a:r>
              <a:rPr lang="en-AU" dirty="0">
                <a:sym typeface="Symbol" pitchFamily="2" charset="2"/>
              </a:rPr>
              <a:t></a:t>
            </a:r>
            <a:r>
              <a:rPr lang="en-AU" dirty="0"/>
              <a:t> is too small, gradient descent will take a long time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AU" dirty="0"/>
              <a:t>If </a:t>
            </a:r>
            <a:r>
              <a:rPr lang="en-AU" dirty="0">
                <a:sym typeface="Symbol" pitchFamily="2" charset="2"/>
              </a:rPr>
              <a:t></a:t>
            </a:r>
            <a:r>
              <a:rPr lang="en-AU" dirty="0"/>
              <a:t> is too large, you can fail to converge or overshoot the minimum (diverge)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851D0A-EDEB-884B-ABB0-F83EEBAA1497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5585" y="4040928"/>
            <a:ext cx="2787650" cy="150241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37A466-4964-8B45-B8CF-3D3C97913F36}"/>
              </a:ext>
            </a:extLst>
          </p:cNvPr>
          <p:cNvSpPr txBox="1">
            <a:spLocks/>
          </p:cNvSpPr>
          <p:nvPr/>
        </p:nvSpPr>
        <p:spPr>
          <a:xfrm>
            <a:off x="432973" y="4681578"/>
            <a:ext cx="4822850" cy="1574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endParaRPr lang="en-A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1ED555-ADF7-A740-B78F-54F95569E900}"/>
              </a:ext>
            </a:extLst>
          </p:cNvPr>
          <p:cNvSpPr/>
          <p:nvPr/>
        </p:nvSpPr>
        <p:spPr>
          <a:xfrm>
            <a:off x="700765" y="3535603"/>
            <a:ext cx="3505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https://www.youtube.com/watch?v=WnqQrPNYz5Q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B4C6E0-92B1-3341-95FB-CD8EB27F8B73}"/>
              </a:ext>
            </a:extLst>
          </p:cNvPr>
          <p:cNvSpPr/>
          <p:nvPr/>
        </p:nvSpPr>
        <p:spPr>
          <a:xfrm>
            <a:off x="666750" y="4675653"/>
            <a:ext cx="35224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5"/>
              </a:rPr>
              <a:t>https://www.youtube.com/watch?v=IHZwWFHWa-w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057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50" y="1752563"/>
            <a:ext cx="7810500" cy="423234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55958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576325"/>
            <a:ext cx="7810500" cy="423193"/>
          </a:xfrm>
        </p:spPr>
        <p:txBody>
          <a:bodyPr/>
          <a:lstStyle/>
          <a:p>
            <a:r>
              <a:rPr lang="en-AU" dirty="0"/>
              <a:t>OVERVIEW of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AU" dirty="0"/>
              <a:t>Schedule:</a:t>
            </a:r>
          </a:p>
          <a:p>
            <a:pPr lvl="2"/>
            <a:r>
              <a:rPr lang="en-AU" dirty="0">
                <a:highlight>
                  <a:srgbClr val="FFFF00"/>
                </a:highlight>
              </a:rPr>
              <a:t>Review of last week</a:t>
            </a:r>
          </a:p>
          <a:p>
            <a:pPr lvl="2"/>
            <a:r>
              <a:rPr lang="en-AU" dirty="0">
                <a:highlight>
                  <a:srgbClr val="FFFF00"/>
                </a:highlight>
              </a:rPr>
              <a:t>A bit more (maths) from last week</a:t>
            </a:r>
          </a:p>
          <a:p>
            <a:pPr lvl="2"/>
            <a:r>
              <a:rPr lang="en-AU" dirty="0"/>
              <a:t>Optimisation algorithms</a:t>
            </a:r>
          </a:p>
          <a:p>
            <a:pPr lvl="2"/>
            <a:r>
              <a:rPr lang="en-AU" dirty="0"/>
              <a:t>Regularisation methods</a:t>
            </a:r>
          </a:p>
          <a:p>
            <a:pPr lvl="2"/>
            <a:r>
              <a:rPr lang="en-AU" dirty="0"/>
              <a:t>Software &amp; Hardware</a:t>
            </a:r>
            <a:br>
              <a:rPr lang="en-AU" dirty="0"/>
            </a:br>
            <a:endParaRPr lang="en-AU" dirty="0"/>
          </a:p>
          <a:p>
            <a:pPr lvl="1"/>
            <a:r>
              <a:rPr lang="en-AU" dirty="0"/>
              <a:t>Lab:</a:t>
            </a:r>
          </a:p>
          <a:p>
            <a:pPr lvl="2"/>
            <a:r>
              <a:rPr lang="en-AU" dirty="0"/>
              <a:t>Introduction to </a:t>
            </a:r>
            <a:r>
              <a:rPr lang="en-AU" dirty="0" err="1"/>
              <a:t>Tensorflow</a:t>
            </a:r>
            <a:r>
              <a:rPr lang="en-AU" dirty="0"/>
              <a:t> </a:t>
            </a:r>
            <a:r>
              <a:rPr lang="en-AU" b="1" dirty="0">
                <a:solidFill>
                  <a:srgbClr val="FF0000"/>
                </a:solidFill>
              </a:rPr>
              <a:t>&amp; </a:t>
            </a:r>
            <a:r>
              <a:rPr lang="en-AU" b="1" dirty="0" err="1">
                <a:solidFill>
                  <a:srgbClr val="FF0000"/>
                </a:solidFill>
              </a:rPr>
              <a:t>Keras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white"/>
                </a:solidFill>
              </a:rPr>
              <a:t>utscic.edu.au</a:t>
            </a:r>
            <a:endParaRPr lang="en-AU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808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 (summary)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F77EAB-C528-234B-9B6A-7F7B57441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557338"/>
            <a:ext cx="7810500" cy="5120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the first and second layers: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853EE21-B126-0442-9B76-974E2ED3C9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9966899"/>
              </p:ext>
            </p:extLst>
          </p:nvPr>
        </p:nvGraphicFramePr>
        <p:xfrm>
          <a:off x="0" y="2074110"/>
          <a:ext cx="8906418" cy="17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4" name="Document" r:id="rId3" imgW="5943600" imgH="1193800" progId="Word.Document.12">
                  <p:embed/>
                </p:oleObj>
              </mc:Choice>
              <mc:Fallback>
                <p:oleObj name="Document" r:id="rId3" imgW="5943600" imgH="1193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2074110"/>
                        <a:ext cx="8906418" cy="1787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710E4D2-BC6A-914D-BA62-5B18A7ADC345}"/>
              </a:ext>
            </a:extLst>
          </p:cNvPr>
          <p:cNvSpPr txBox="1">
            <a:spLocks/>
          </p:cNvSpPr>
          <p:nvPr/>
        </p:nvSpPr>
        <p:spPr>
          <a:xfrm>
            <a:off x="666750" y="3537542"/>
            <a:ext cx="7810500" cy="388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some layer 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8F153E18-5B9E-3B4F-A1DA-D4CE535108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1226116"/>
              </p:ext>
            </p:extLst>
          </p:nvPr>
        </p:nvGraphicFramePr>
        <p:xfrm>
          <a:off x="-130274" y="4186629"/>
          <a:ext cx="9197274" cy="1203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5" name="Document" r:id="rId5" imgW="5727700" imgH="749300" progId="Word.Document.12">
                  <p:embed/>
                </p:oleObj>
              </mc:Choice>
              <mc:Fallback>
                <p:oleObj name="Document" r:id="rId5" imgW="5727700" imgH="749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30274" y="4186629"/>
                        <a:ext cx="9197274" cy="1203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354;p40">
                <a:extLst>
                  <a:ext uri="{FF2B5EF4-FFF2-40B4-BE49-F238E27FC236}">
                    <a16:creationId xmlns:a16="http://schemas.microsoft.com/office/drawing/2014/main" id="{F749A413-117E-A14A-AF23-9A95F1E8F6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3209" y="1468180"/>
                <a:ext cx="4505389" cy="387153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:r>
                  <a:rPr lang="en-AU" sz="2000" b="1" u="sng" dirty="0"/>
                  <a:t>Matrix Sizes</a:t>
                </a:r>
              </a:p>
              <a:p>
                <a:pPr marL="742950" lvl="1" indent="-285750">
                  <a:lnSpc>
                    <a:spcPct val="122222"/>
                  </a:lnSpc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−1]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600" dirty="0"/>
                  <a:t> </a:t>
                </a:r>
              </a:p>
              <a:p>
                <a:pPr marL="958950" lvl="2" indent="-285750">
                  <a:lnSpc>
                    <a:spcPct val="122222"/>
                  </a:lnSpc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b="1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𝒅𝑾</m:t>
                        </m:r>
                      </m:e>
                      <m:sup>
                        <m:r>
                          <a:rPr lang="en-AU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AU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AU" sz="20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22222"/>
                  </a:lnSpc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AU" sz="260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60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26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AU" sz="26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600" b="1" dirty="0"/>
                  <a:t> </a:t>
                </a:r>
                <a:endParaRPr lang="en-AU" sz="26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958950" lvl="2" indent="-285750">
                  <a:lnSpc>
                    <a:spcPct val="122222"/>
                  </a:lnSpc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AU" sz="2000" b="1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𝒅𝒁</m:t>
                        </m:r>
                      </m:e>
                      <m:sup>
                        <m:r>
                          <a:rPr lang="en-AU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AU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𝒅𝑨</m:t>
                        </m:r>
                      </m:e>
                      <m:sup>
                        <m:r>
                          <a:rPr lang="en-AU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AU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AU" sz="2000" b="1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22222"/>
                  </a:lnSpc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sz="26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AU" sz="2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600" dirty="0"/>
                  <a:t> </a:t>
                </a:r>
              </a:p>
              <a:p>
                <a:pPr marL="958950" lvl="2" indent="-285750">
                  <a:lnSpc>
                    <a:spcPct val="122222"/>
                  </a:lnSpc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b="1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AU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AU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AU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AU" sz="2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Google Shape;354;p40">
                <a:extLst>
                  <a:ext uri="{FF2B5EF4-FFF2-40B4-BE49-F238E27FC236}">
                    <a16:creationId xmlns:a16="http://schemas.microsoft.com/office/drawing/2014/main" id="{F749A413-117E-A14A-AF23-9A95F1E8F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209" y="1468180"/>
                <a:ext cx="4505389" cy="3871535"/>
              </a:xfrm>
              <a:prstGeom prst="rect">
                <a:avLst/>
              </a:prstGeom>
              <a:blipFill>
                <a:blip r:embed="rId7"/>
                <a:stretch>
                  <a:fillRect t="-9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264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 </a:t>
            </a:r>
            <a:r>
              <a:rPr lang="en-US" dirty="0" err="1"/>
              <a:t>MathS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F77EAB-C528-234B-9B6A-7F7B57441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0360" y="3056858"/>
            <a:ext cx="4983279" cy="469405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US" dirty="0"/>
              <a:t>Let’s go backwards on this computational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99F7D-A19B-644F-BB19-47DC0206823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11" y="1790298"/>
            <a:ext cx="5211981" cy="10876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BA14780-ECF9-9F41-9669-3FE308FF16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903714"/>
              </p:ext>
            </p:extLst>
          </p:nvPr>
        </p:nvGraphicFramePr>
        <p:xfrm>
          <a:off x="1708150" y="1243013"/>
          <a:ext cx="57277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4" name="Document" r:id="rId4" imgW="5727700" imgH="520700" progId="Word.Document.12">
                  <p:embed/>
                </p:oleObj>
              </mc:Choice>
              <mc:Fallback>
                <p:oleObj name="Document" r:id="rId4" imgW="5727700" imgH="5207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284328C-118C-9144-B6D3-3DC6F7595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08150" y="1243013"/>
                        <a:ext cx="57277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BE85744-763D-6D4D-B1F9-3B158D09FE01}"/>
              </a:ext>
            </a:extLst>
          </p:cNvPr>
          <p:cNvSpPr txBox="1">
            <a:spLocks/>
          </p:cNvSpPr>
          <p:nvPr/>
        </p:nvSpPr>
        <p:spPr>
          <a:xfrm>
            <a:off x="493495" y="3641456"/>
            <a:ext cx="7810500" cy="388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Differentiate loss </a:t>
            </a:r>
            <a:r>
              <a:rPr lang="en-US" dirty="0" err="1"/>
              <a:t>w.r.t</a:t>
            </a:r>
            <a:r>
              <a:rPr lang="en-US" dirty="0"/>
              <a:t> a</a:t>
            </a:r>
            <a:r>
              <a:rPr lang="en-US" baseline="30000" dirty="0"/>
              <a:t>[2]</a:t>
            </a:r>
            <a:r>
              <a:rPr lang="en-US" dirty="0"/>
              <a:t> 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096755-5C89-F449-B2E8-FC7890A7359B}"/>
              </a:ext>
            </a:extLst>
          </p:cNvPr>
          <p:cNvCxnSpPr>
            <a:cxnSpLocks/>
          </p:cNvCxnSpPr>
          <p:nvPr/>
        </p:nvCxnSpPr>
        <p:spPr>
          <a:xfrm flipV="1">
            <a:off x="1501541" y="1503939"/>
            <a:ext cx="423512" cy="1994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5E1C99D-B98A-6046-BD95-6750E3FBD519}"/>
              </a:ext>
            </a:extLst>
          </p:cNvPr>
          <p:cNvSpPr txBox="1">
            <a:spLocks/>
          </p:cNvSpPr>
          <p:nvPr/>
        </p:nvSpPr>
        <p:spPr>
          <a:xfrm>
            <a:off x="174157" y="1810789"/>
            <a:ext cx="1376713" cy="388847"/>
          </a:xfrm>
          <a:prstGeom prst="rect">
            <a:avLst/>
          </a:prstGeom>
          <a:solidFill>
            <a:srgbClr val="FFC000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(1/m) *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7280462D-3730-DF4A-9BE4-856ABA39AB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08746"/>
              </p:ext>
            </p:extLst>
          </p:nvPr>
        </p:nvGraphicFramePr>
        <p:xfrm>
          <a:off x="597067" y="3997399"/>
          <a:ext cx="908843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5" name="Document" r:id="rId6" imgW="5727700" imgH="317500" progId="Word.Document.12">
                  <p:embed/>
                </p:oleObj>
              </mc:Choice>
              <mc:Fallback>
                <p:oleObj name="Document" r:id="rId6" imgW="57277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7067" y="3997399"/>
                        <a:ext cx="9088438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EA095A3-828C-B24C-A83D-083EA3B902DD}"/>
              </a:ext>
            </a:extLst>
          </p:cNvPr>
          <p:cNvSpPr txBox="1">
            <a:spLocks/>
          </p:cNvSpPr>
          <p:nvPr/>
        </p:nvSpPr>
        <p:spPr>
          <a:xfrm>
            <a:off x="493495" y="4599382"/>
            <a:ext cx="7810500" cy="388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Differentiate loss </a:t>
            </a:r>
            <a:r>
              <a:rPr lang="en-US" dirty="0" err="1"/>
              <a:t>w.r.t</a:t>
            </a:r>
            <a:r>
              <a:rPr lang="en-US" dirty="0"/>
              <a:t> z</a:t>
            </a:r>
            <a:r>
              <a:rPr lang="en-US" baseline="30000" dirty="0"/>
              <a:t>[2]</a:t>
            </a:r>
            <a:r>
              <a:rPr lang="en-US" dirty="0"/>
              <a:t> 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4F37FFBB-602A-FB48-A27C-B45E08A19A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9761098"/>
              </p:ext>
            </p:extLst>
          </p:nvPr>
        </p:nvGraphicFramePr>
        <p:xfrm>
          <a:off x="597067" y="5030260"/>
          <a:ext cx="842962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6" name="Document" r:id="rId8" imgW="5727700" imgH="533400" progId="Word.Document.12">
                  <p:embed/>
                </p:oleObj>
              </mc:Choice>
              <mc:Fallback>
                <p:oleObj name="Document" r:id="rId8" imgW="57277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7067" y="5030260"/>
                        <a:ext cx="8429625" cy="785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859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576325"/>
            <a:ext cx="7810500" cy="423193"/>
          </a:xfrm>
        </p:spPr>
        <p:txBody>
          <a:bodyPr/>
          <a:lstStyle/>
          <a:p>
            <a:r>
              <a:rPr lang="en-AU" dirty="0"/>
              <a:t>How is At1 going?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white"/>
                </a:solidFill>
              </a:rPr>
              <a:t>utscic.edu.au</a:t>
            </a:r>
            <a:endParaRPr lang="en-AU" dirty="0">
              <a:solidFill>
                <a:prstClr val="whit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777A94-4629-364E-8748-FE1F1CE85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208" y="1495563"/>
            <a:ext cx="3185492" cy="42677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91C9FA-9A8B-3D42-A17D-E5052C79D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18" y="1749286"/>
            <a:ext cx="3577259" cy="393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98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 </a:t>
            </a:r>
            <a:r>
              <a:rPr lang="en-US" dirty="0" err="1"/>
              <a:t>MathS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BE85744-763D-6D4D-B1F9-3B158D09FE01}"/>
              </a:ext>
            </a:extLst>
          </p:cNvPr>
          <p:cNvSpPr txBox="1">
            <a:spLocks/>
          </p:cNvSpPr>
          <p:nvPr/>
        </p:nvSpPr>
        <p:spPr>
          <a:xfrm>
            <a:off x="493495" y="1037041"/>
            <a:ext cx="7810500" cy="388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Differentiate loss </a:t>
            </a:r>
            <a:r>
              <a:rPr lang="en-US" dirty="0" err="1"/>
              <a:t>w.r.t</a:t>
            </a:r>
            <a:r>
              <a:rPr lang="en-US" dirty="0"/>
              <a:t> a</a:t>
            </a:r>
            <a:r>
              <a:rPr lang="en-US" baseline="30000" dirty="0"/>
              <a:t>[2]</a:t>
            </a:r>
            <a:r>
              <a:rPr lang="en-US" dirty="0"/>
              <a:t> 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7280462D-3730-DF4A-9BE4-856ABA39AB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9171254"/>
              </p:ext>
            </p:extLst>
          </p:nvPr>
        </p:nvGraphicFramePr>
        <p:xfrm>
          <a:off x="597067" y="1322915"/>
          <a:ext cx="908843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89" name="Document" r:id="rId3" imgW="5727700" imgH="317500" progId="Word.Document.12">
                  <p:embed/>
                </p:oleObj>
              </mc:Choice>
              <mc:Fallback>
                <p:oleObj name="Document" r:id="rId3" imgW="5727700" imgH="317500" progId="Word.Document.12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7280462D-3730-DF4A-9BE4-856ABA39AB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7067" y="1322915"/>
                        <a:ext cx="9088438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EA095A3-828C-B24C-A83D-083EA3B902DD}"/>
              </a:ext>
            </a:extLst>
          </p:cNvPr>
          <p:cNvSpPr txBox="1">
            <a:spLocks/>
          </p:cNvSpPr>
          <p:nvPr/>
        </p:nvSpPr>
        <p:spPr>
          <a:xfrm>
            <a:off x="358742" y="2031551"/>
            <a:ext cx="7810500" cy="388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Differentiate loss </a:t>
            </a:r>
            <a:r>
              <a:rPr lang="en-US" dirty="0" err="1"/>
              <a:t>w.r.t</a:t>
            </a:r>
            <a:r>
              <a:rPr lang="en-US" dirty="0"/>
              <a:t> z</a:t>
            </a:r>
            <a:r>
              <a:rPr lang="en-US" baseline="30000" dirty="0"/>
              <a:t>[2]</a:t>
            </a:r>
            <a:r>
              <a:rPr lang="en-US" dirty="0"/>
              <a:t> 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4F37FFBB-602A-FB48-A27C-B45E08A19A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328640"/>
              </p:ext>
            </p:extLst>
          </p:nvPr>
        </p:nvGraphicFramePr>
        <p:xfrm>
          <a:off x="493495" y="2433404"/>
          <a:ext cx="842962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0" name="Document" r:id="rId5" imgW="5727700" imgH="533400" progId="Word.Document.12">
                  <p:embed/>
                </p:oleObj>
              </mc:Choice>
              <mc:Fallback>
                <p:oleObj name="Document" r:id="rId5" imgW="5727700" imgH="533400" progId="Word.Document.12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4F37FFBB-602A-FB48-A27C-B45E08A19A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3495" y="2433404"/>
                        <a:ext cx="8429625" cy="785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F4221FE-DDF6-9C4C-9D77-82811354C5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336787"/>
              </p:ext>
            </p:extLst>
          </p:nvPr>
        </p:nvGraphicFramePr>
        <p:xfrm>
          <a:off x="366713" y="3265488"/>
          <a:ext cx="843915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1" name="Document" r:id="rId7" imgW="5727700" imgH="584200" progId="Word.Document.12">
                  <p:embed/>
                </p:oleObj>
              </mc:Choice>
              <mc:Fallback>
                <p:oleObj name="Document" r:id="rId7" imgW="5727700" imgH="584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6713" y="3265488"/>
                        <a:ext cx="8439150" cy="862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D5943230-C6C0-A44D-87B4-DEC344FE5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80067"/>
              </p:ext>
            </p:extLst>
          </p:nvPr>
        </p:nvGraphicFramePr>
        <p:xfrm>
          <a:off x="493495" y="4064307"/>
          <a:ext cx="8110537" cy="479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2" name="Document" r:id="rId9" imgW="5727700" imgH="304800" progId="Word.Document.12">
                  <p:embed/>
                </p:oleObj>
              </mc:Choice>
              <mc:Fallback>
                <p:oleObj name="Document" r:id="rId9" imgW="5727700" imgH="30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3495" y="4064307"/>
                        <a:ext cx="8110537" cy="479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B40B5640-97ED-6A40-AF36-A1A0002C520C}"/>
              </a:ext>
            </a:extLst>
          </p:cNvPr>
          <p:cNvSpPr txBox="1">
            <a:spLocks/>
          </p:cNvSpPr>
          <p:nvPr/>
        </p:nvSpPr>
        <p:spPr>
          <a:xfrm>
            <a:off x="222385" y="4796406"/>
            <a:ext cx="7810500" cy="388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Differentiate loss </a:t>
            </a:r>
            <a:r>
              <a:rPr lang="en-US" dirty="0" err="1"/>
              <a:t>w.r.t</a:t>
            </a:r>
            <a:r>
              <a:rPr lang="en-US" dirty="0"/>
              <a:t> w</a:t>
            </a:r>
            <a:r>
              <a:rPr lang="en-US" baseline="30000" dirty="0"/>
              <a:t>[2]</a:t>
            </a:r>
            <a:r>
              <a:rPr lang="en-US" dirty="0"/>
              <a:t> 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172DDA1-64CF-654F-B6AD-F419838441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573510"/>
              </p:ext>
            </p:extLst>
          </p:nvPr>
        </p:nvGraphicFramePr>
        <p:xfrm>
          <a:off x="429813" y="5144374"/>
          <a:ext cx="7462903" cy="1196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3" name="Document" r:id="rId11" imgW="5727700" imgH="901700" progId="Word.Document.12">
                  <p:embed/>
                </p:oleObj>
              </mc:Choice>
              <mc:Fallback>
                <p:oleObj name="Document" r:id="rId11" imgW="5727700" imgH="901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9813" y="5144374"/>
                        <a:ext cx="7462903" cy="1196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354;p40">
                <a:extLst>
                  <a:ext uri="{FF2B5EF4-FFF2-40B4-BE49-F238E27FC236}">
                    <a16:creationId xmlns:a16="http://schemas.microsoft.com/office/drawing/2014/main" id="{650E68E6-8CE9-A64C-99CF-A0859994D3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20951" y="4990829"/>
                <a:ext cx="2217098" cy="10423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:r>
                  <a:rPr lang="en-AU" sz="2000" b="1" u="sng" dirty="0"/>
                  <a:t>+ Bias</a:t>
                </a:r>
              </a:p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600" b="0" i="1" dirty="0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e>
                        <m:sup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AU" sz="2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AU" sz="2600" i="1" dirty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AU" sz="2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600" b="0" i="1" dirty="0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AU" sz="2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AU" sz="2600" dirty="0"/>
              </a:p>
            </p:txBody>
          </p:sp>
        </mc:Choice>
        <mc:Fallback xmlns="">
          <p:sp>
            <p:nvSpPr>
              <p:cNvPr id="21" name="Google Shape;354;p40">
                <a:extLst>
                  <a:ext uri="{FF2B5EF4-FFF2-40B4-BE49-F238E27FC236}">
                    <a16:creationId xmlns:a16="http://schemas.microsoft.com/office/drawing/2014/main" id="{650E68E6-8CE9-A64C-99CF-A0859994D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951" y="4990829"/>
                <a:ext cx="2217098" cy="1042320"/>
              </a:xfrm>
              <a:prstGeom prst="rect">
                <a:avLst/>
              </a:prstGeom>
              <a:blipFill>
                <a:blip r:embed="rId13"/>
                <a:stretch>
                  <a:fillRect t="-36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40EBCA5D-03F2-534D-B0A1-53FECA0D3380}"/>
              </a:ext>
            </a:extLst>
          </p:cNvPr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99" y="303586"/>
            <a:ext cx="3905250" cy="74753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71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Differentiate Sigmoid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EA095A3-828C-B24C-A83D-083EA3B902DD}"/>
              </a:ext>
            </a:extLst>
          </p:cNvPr>
          <p:cNvSpPr txBox="1">
            <a:spLocks/>
          </p:cNvSpPr>
          <p:nvPr/>
        </p:nvSpPr>
        <p:spPr>
          <a:xfrm>
            <a:off x="1860283" y="2310683"/>
            <a:ext cx="2884972" cy="388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5B106C-06EC-D746-A28C-B35CD484BA4D}"/>
              </a:ext>
            </a:extLst>
          </p:cNvPr>
          <p:cNvSpPr txBox="1"/>
          <p:nvPr/>
        </p:nvSpPr>
        <p:spPr>
          <a:xfrm>
            <a:off x="3118585" y="25506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F6C53-65C7-D847-81E4-1310E25D3D4F}"/>
              </a:ext>
            </a:extLst>
          </p:cNvPr>
          <p:cNvSpPr txBox="1"/>
          <p:nvPr/>
        </p:nvSpPr>
        <p:spPr>
          <a:xfrm>
            <a:off x="595494" y="1440617"/>
            <a:ext cx="795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2"/>
              </a:rPr>
              <a:t>https://towardsdatascience.com/derivative-of-the-sigmoid-function-536880cf918e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63A0E-6A50-7C40-84EE-D92FAF1BA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94" y="1985210"/>
            <a:ext cx="5141809" cy="4119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3AD52E-24DB-5540-ABFD-275BF2BA4435}"/>
              </a:ext>
            </a:extLst>
          </p:cNvPr>
          <p:cNvSpPr txBox="1"/>
          <p:nvPr/>
        </p:nvSpPr>
        <p:spPr>
          <a:xfrm>
            <a:off x="5981700" y="3042204"/>
            <a:ext cx="19828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4"/>
              </a:rPr>
              <a:t>https://math.stackexchange.com/questions/78575/derivative-of-sigmoid-function-sigma-x-frac11e-x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27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</a:t>
            </a:r>
            <a:r>
              <a:rPr lang="en-US" dirty="0"/>
              <a:t>…..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BE85744-763D-6D4D-B1F9-3B158D09FE01}"/>
              </a:ext>
            </a:extLst>
          </p:cNvPr>
          <p:cNvSpPr txBox="1">
            <a:spLocks/>
          </p:cNvSpPr>
          <p:nvPr/>
        </p:nvSpPr>
        <p:spPr>
          <a:xfrm>
            <a:off x="541621" y="1467129"/>
            <a:ext cx="7810500" cy="388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 to our data: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BF09FDE-A6E8-2B49-B396-1A24252BB3E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436" y="1164656"/>
            <a:ext cx="4810177" cy="8480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A8CE80B-4A66-ED48-B4AC-F7077D1EC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0851022"/>
              </p:ext>
            </p:extLst>
          </p:nvPr>
        </p:nvGraphicFramePr>
        <p:xfrm>
          <a:off x="-276314" y="2383221"/>
          <a:ext cx="8315499" cy="3820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5" name="Document" r:id="rId4" imgW="5943600" imgH="2730500" progId="Word.Document.12">
                  <p:embed/>
                </p:oleObj>
              </mc:Choice>
              <mc:Fallback>
                <p:oleObj name="Document" r:id="rId4" imgW="5943600" imgH="273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76314" y="2383221"/>
                        <a:ext cx="8315499" cy="38201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279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</a:t>
            </a:r>
            <a:r>
              <a:rPr lang="en-US" dirty="0" err="1"/>
              <a:t>Vectorise</a:t>
            </a:r>
            <a:r>
              <a:rPr lang="en-US" dirty="0"/>
              <a:t>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BF09FDE-A6E8-2B49-B396-1A24252BB3E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314" y="1161769"/>
            <a:ext cx="4810177" cy="8480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260E468-14F4-AA48-8CCC-8E3703043B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283215"/>
              </p:ext>
            </p:extLst>
          </p:nvPr>
        </p:nvGraphicFramePr>
        <p:xfrm>
          <a:off x="-103188" y="1921393"/>
          <a:ext cx="8980488" cy="391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0" name="Document" r:id="rId4" imgW="5727700" imgH="2374900" progId="Word.Document.12">
                  <p:embed/>
                </p:oleObj>
              </mc:Choice>
              <mc:Fallback>
                <p:oleObj name="Document" r:id="rId4" imgW="5727700" imgH="2374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03188" y="1921393"/>
                        <a:ext cx="8980488" cy="391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10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</a:t>
            </a:r>
            <a:r>
              <a:rPr lang="en-US" dirty="0" err="1"/>
              <a:t>Generalise</a:t>
            </a:r>
            <a:r>
              <a:rPr lang="en-US" dirty="0"/>
              <a:t>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BF09FDE-A6E8-2B49-B396-1A24252BB3E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314" y="1161769"/>
            <a:ext cx="4810177" cy="8480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260E468-14F4-AA48-8CCC-8E3703043B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460699"/>
              </p:ext>
            </p:extLst>
          </p:nvPr>
        </p:nvGraphicFramePr>
        <p:xfrm>
          <a:off x="0" y="2315795"/>
          <a:ext cx="8980488" cy="366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2" name="Document" r:id="rId4" imgW="5727700" imgH="2222500" progId="Word.Document.12">
                  <p:embed/>
                </p:oleObj>
              </mc:Choice>
              <mc:Fallback>
                <p:oleObj name="Document" r:id="rId4" imgW="5727700" imgH="2222500" progId="Word.Documen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260E468-14F4-AA48-8CCC-8E3703043B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2315795"/>
                        <a:ext cx="8980488" cy="3663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606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05;p45">
            <a:extLst>
              <a:ext uri="{FF2B5EF4-FFF2-40B4-BE49-F238E27FC236}">
                <a16:creationId xmlns:a16="http://schemas.microsoft.com/office/drawing/2014/main" id="{F39BB73D-06B8-DF47-BF54-10327243019C}"/>
              </a:ext>
            </a:extLst>
          </p:cNvPr>
          <p:cNvSpPr txBox="1">
            <a:spLocks/>
          </p:cNvSpPr>
          <p:nvPr/>
        </p:nvSpPr>
        <p:spPr>
          <a:xfrm>
            <a:off x="631150" y="446345"/>
            <a:ext cx="77470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cs typeface="Arial"/>
                <a:sym typeface="Arial"/>
              </a:rPr>
              <a:t>Loss functions – </a:t>
            </a:r>
            <a:r>
              <a:rPr lang="en-US" sz="3000" dirty="0" err="1">
                <a:solidFill>
                  <a:srgbClr val="8CB7C7"/>
                </a:solidFill>
                <a:latin typeface="Arial"/>
                <a:cs typeface="Arial"/>
                <a:sym typeface="Arial"/>
              </a:rPr>
              <a:t>Softmax</a:t>
            </a:r>
            <a:endParaRPr lang="en-US" dirty="0"/>
          </a:p>
        </p:txBody>
      </p:sp>
      <p:sp>
        <p:nvSpPr>
          <p:cNvPr id="8" name="Google Shape;406;p45">
            <a:extLst>
              <a:ext uri="{FF2B5EF4-FFF2-40B4-BE49-F238E27FC236}">
                <a16:creationId xmlns:a16="http://schemas.microsoft.com/office/drawing/2014/main" id="{8DA32812-B244-AB4A-943C-09AF69C661E2}"/>
              </a:ext>
            </a:extLst>
          </p:cNvPr>
          <p:cNvSpPr txBox="1">
            <a:spLocks/>
          </p:cNvSpPr>
          <p:nvPr/>
        </p:nvSpPr>
        <p:spPr>
          <a:xfrm>
            <a:off x="631150" y="1275950"/>
            <a:ext cx="8180917" cy="62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What if we have multiple classes? Introducing </a:t>
            </a:r>
            <a:r>
              <a:rPr lang="en-US" sz="20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function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5E54485-7926-F74E-880D-6C1D6E2EC1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549331"/>
              </p:ext>
            </p:extLst>
          </p:nvPr>
        </p:nvGraphicFramePr>
        <p:xfrm>
          <a:off x="1853248" y="1807290"/>
          <a:ext cx="618331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6" name="Document" r:id="rId4" imgW="5727700" imgH="990600" progId="Word.Document.12">
                  <p:embed/>
                </p:oleObj>
              </mc:Choice>
              <mc:Fallback>
                <p:oleObj name="Document" r:id="rId4" imgW="5727700" imgH="9906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5E54485-7926-F74E-880D-6C1D6E2EC1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3248" y="1807290"/>
                        <a:ext cx="6183312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Google Shape;406;p45">
            <a:extLst>
              <a:ext uri="{FF2B5EF4-FFF2-40B4-BE49-F238E27FC236}">
                <a16:creationId xmlns:a16="http://schemas.microsoft.com/office/drawing/2014/main" id="{D16AF82D-955E-734E-B1F3-6A2E3FA37969}"/>
              </a:ext>
            </a:extLst>
          </p:cNvPr>
          <p:cNvSpPr txBox="1">
            <a:spLocks/>
          </p:cNvSpPr>
          <p:nvPr/>
        </p:nvSpPr>
        <p:spPr>
          <a:xfrm>
            <a:off x="631149" y="2741187"/>
            <a:ext cx="8301095" cy="128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Probability Y is some class (given the network) is equal to e-to-the-power of the ‘score’ for that class divided by the sum of each other ‘score’ to the other classes, raised by e</a:t>
            </a:r>
          </a:p>
        </p:txBody>
      </p:sp>
      <p:sp>
        <p:nvSpPr>
          <p:cNvPr id="10" name="Google Shape;406;p45">
            <a:extLst>
              <a:ext uri="{FF2B5EF4-FFF2-40B4-BE49-F238E27FC236}">
                <a16:creationId xmlns:a16="http://schemas.microsoft.com/office/drawing/2014/main" id="{3211FA49-5872-4844-B16F-6E714C9AC41C}"/>
              </a:ext>
            </a:extLst>
          </p:cNvPr>
          <p:cNvSpPr txBox="1">
            <a:spLocks/>
          </p:cNvSpPr>
          <p:nvPr/>
        </p:nvSpPr>
        <p:spPr>
          <a:xfrm>
            <a:off x="631149" y="4040861"/>
            <a:ext cx="4701247" cy="2136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We are essentially computing a probability distribution over our classes</a:t>
            </a:r>
            <a:b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Therefore the loss can be seen as the </a:t>
            </a:r>
            <a:r>
              <a:rPr lang="en-US" sz="2000" b="1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negative log likelihood of the correct class</a:t>
            </a:r>
            <a:endParaRPr lang="en-US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354;p40">
                <a:extLst>
                  <a:ext uri="{FF2B5EF4-FFF2-40B4-BE49-F238E27FC236}">
                    <a16:creationId xmlns:a16="http://schemas.microsoft.com/office/drawing/2014/main" id="{C5A746ED-A738-6C49-A512-BB2561E103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58964" y="4276598"/>
                <a:ext cx="2873280" cy="21368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:r>
                  <a:rPr lang="en-AU" sz="2000" b="1" u="sng" dirty="0"/>
                  <a:t>In Math:</a:t>
                </a:r>
                <a:br>
                  <a:rPr lang="en-AU" sz="2000" b="1" u="sng" dirty="0"/>
                </a:br>
                <a:r>
                  <a:rPr lang="en-AU" sz="1200" b="1" u="sng" dirty="0"/>
                  <a:t> </a:t>
                </a:r>
              </a:p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AU" sz="1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sz="1400" i="1" dirty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AU" sz="14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1400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AU" sz="14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AU" sz="1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1400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AU" sz="140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AU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4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AU" sz="1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1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a:rPr lang="en-AU" sz="14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AU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AU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AU" sz="1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sz="1400" i="1" dirty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AU" sz="14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1400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AU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1400" b="1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AU" sz="1400" b="1" i="1" dirty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sz="1400" b="1" i="1" dirty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AU" sz="1400" b="1" i="1" dirty="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1400" b="1" i="1" dirty="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AU" sz="1400" b="1" i="1" dirty="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AU" sz="1400" b="1" i="1" dirty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AU" sz="1400" b="1" i="1" dirty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AU" sz="1400" b="1" i="1" dirty="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AU" sz="1400" b="1" i="1" dirty="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𝒆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AU" sz="1400" b="1" i="1" dirty="0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sz="1400" b="1" i="1" dirty="0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sz="1400" b="1" i="1" dirty="0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𝒋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br>
                  <a:rPr lang="en-AU" sz="1400" dirty="0"/>
                </a:br>
                <a:endParaRPr lang="en-AU" sz="1400" dirty="0"/>
              </a:p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:r>
                  <a:rPr lang="en-AU" sz="1400" dirty="0"/>
                  <a:t>Loss = -log(</a:t>
                </a:r>
                <a:r>
                  <a:rPr lang="en-AU" sz="1400" b="1" dirty="0">
                    <a:solidFill>
                      <a:srgbClr val="7030A0"/>
                    </a:solidFill>
                  </a:rPr>
                  <a:t>Probability of true class</a:t>
                </a:r>
                <a:r>
                  <a:rPr lang="en-AU" sz="1400" dirty="0"/>
                  <a:t>)</a:t>
                </a:r>
              </a:p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:r>
                  <a:rPr lang="en-AU" sz="1400" dirty="0"/>
                  <a:t>(Consider –log(</a:t>
                </a:r>
                <a:r>
                  <a:rPr lang="en-AU" sz="1400" b="1" dirty="0">
                    <a:solidFill>
                      <a:srgbClr val="7030A0"/>
                    </a:solidFill>
                  </a:rPr>
                  <a:t>1</a:t>
                </a:r>
                <a:r>
                  <a:rPr lang="en-AU" sz="1400" dirty="0"/>
                  <a:t>))</a:t>
                </a:r>
              </a:p>
            </p:txBody>
          </p:sp>
        </mc:Choice>
        <mc:Fallback xmlns="">
          <p:sp>
            <p:nvSpPr>
              <p:cNvPr id="11" name="Google Shape;354;p40">
                <a:extLst>
                  <a:ext uri="{FF2B5EF4-FFF2-40B4-BE49-F238E27FC236}">
                    <a16:creationId xmlns:a16="http://schemas.microsoft.com/office/drawing/2014/main" id="{C5A746ED-A738-6C49-A512-BB2561E10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964" y="4276598"/>
                <a:ext cx="2873280" cy="2136808"/>
              </a:xfrm>
              <a:prstGeom prst="rect">
                <a:avLst/>
              </a:prstGeom>
              <a:blipFill>
                <a:blip r:embed="rId6"/>
                <a:stretch>
                  <a:fillRect t="-17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90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05;p45">
            <a:extLst>
              <a:ext uri="{FF2B5EF4-FFF2-40B4-BE49-F238E27FC236}">
                <a16:creationId xmlns:a16="http://schemas.microsoft.com/office/drawing/2014/main" id="{F39BB73D-06B8-DF47-BF54-10327243019C}"/>
              </a:ext>
            </a:extLst>
          </p:cNvPr>
          <p:cNvSpPr txBox="1">
            <a:spLocks/>
          </p:cNvSpPr>
          <p:nvPr/>
        </p:nvSpPr>
        <p:spPr>
          <a:xfrm>
            <a:off x="631150" y="446345"/>
            <a:ext cx="77470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cs typeface="Arial"/>
                <a:sym typeface="Arial"/>
              </a:rPr>
              <a:t>Loss functions – </a:t>
            </a:r>
            <a:r>
              <a:rPr lang="en-US" sz="3000" dirty="0" err="1">
                <a:solidFill>
                  <a:srgbClr val="8CB7C7"/>
                </a:solidFill>
                <a:latin typeface="Arial"/>
                <a:cs typeface="Arial"/>
                <a:sym typeface="Arial"/>
              </a:rPr>
              <a:t>Softmax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5E54485-7926-F74E-880D-6C1D6E2EC1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076085"/>
              </p:ext>
            </p:extLst>
          </p:nvPr>
        </p:nvGraphicFramePr>
        <p:xfrm>
          <a:off x="111075" y="989143"/>
          <a:ext cx="618331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0" name="Document" r:id="rId4" imgW="5727700" imgH="990600" progId="Word.Document.12">
                  <p:embed/>
                </p:oleObj>
              </mc:Choice>
              <mc:Fallback>
                <p:oleObj name="Document" r:id="rId4" imgW="5727700" imgH="9906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5E54485-7926-F74E-880D-6C1D6E2EC1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075" y="989143"/>
                        <a:ext cx="6183312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Google Shape;406;p45">
            <a:extLst>
              <a:ext uri="{FF2B5EF4-FFF2-40B4-BE49-F238E27FC236}">
                <a16:creationId xmlns:a16="http://schemas.microsoft.com/office/drawing/2014/main" id="{D16AF82D-955E-734E-B1F3-6A2E3FA37969}"/>
              </a:ext>
            </a:extLst>
          </p:cNvPr>
          <p:cNvSpPr txBox="1">
            <a:spLocks/>
          </p:cNvSpPr>
          <p:nvPr/>
        </p:nvSpPr>
        <p:spPr>
          <a:xfrm>
            <a:off x="631150" y="1979743"/>
            <a:ext cx="8180917" cy="117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Probability Y is some class (given the network) is equal to e-to-the-power of the ‘score’ for that class divided by the sum of each other ‘score’ to the other classes, raised by e</a:t>
            </a:r>
            <a:endParaRPr lang="en-US" sz="16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AD84D89-49A2-0547-9AE6-1ADC24F76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474854"/>
              </p:ext>
            </p:extLst>
          </p:nvPr>
        </p:nvGraphicFramePr>
        <p:xfrm>
          <a:off x="400749" y="3528497"/>
          <a:ext cx="115915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50">
                  <a:extLst>
                    <a:ext uri="{9D8B030D-6E8A-4147-A177-3AD203B41FA5}">
                      <a16:colId xmlns:a16="http://schemas.microsoft.com/office/drawing/2014/main" val="3407416740"/>
                    </a:ext>
                  </a:extLst>
                </a:gridCol>
              </a:tblGrid>
              <a:tr h="35022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'Score’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00887"/>
                  </a:ext>
                </a:extLst>
              </a:tr>
              <a:tr h="35022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359141"/>
                  </a:ext>
                </a:extLst>
              </a:tr>
              <a:tr h="35022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955559"/>
                  </a:ext>
                </a:extLst>
              </a:tr>
              <a:tr h="35022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96712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DAB0443-292C-B54B-9867-BA27D97EB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228878"/>
              </p:ext>
            </p:extLst>
          </p:nvPr>
        </p:nvGraphicFramePr>
        <p:xfrm>
          <a:off x="2249549" y="3528497"/>
          <a:ext cx="1482817" cy="1451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817">
                  <a:extLst>
                    <a:ext uri="{9D8B030D-6E8A-4147-A177-3AD203B41FA5}">
                      <a16:colId xmlns:a16="http://schemas.microsoft.com/office/drawing/2014/main" val="3407416740"/>
                    </a:ext>
                  </a:extLst>
                </a:gridCol>
              </a:tblGrid>
              <a:tr h="3509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Raise 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00887"/>
                  </a:ext>
                </a:extLst>
              </a:tr>
              <a:tr h="3617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AU" sz="18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+mn-lt"/>
                          <a:ea typeface="+mn-ea"/>
                          <a:cs typeface="+mn-cs"/>
                        </a:rPr>
                        <a:t>24.5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359141"/>
                  </a:ext>
                </a:extLst>
              </a:tr>
              <a:tr h="3617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A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164.0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955559"/>
                  </a:ext>
                </a:extLst>
              </a:tr>
              <a:tr h="3617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A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967122"/>
                  </a:ext>
                </a:extLst>
              </a:tr>
            </a:tbl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DA2E565-82A5-A74B-87E4-15A1B990D8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0850510"/>
              </p:ext>
            </p:extLst>
          </p:nvPr>
        </p:nvGraphicFramePr>
        <p:xfrm>
          <a:off x="5151292" y="1057695"/>
          <a:ext cx="7321550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1" name="Document" r:id="rId6" imgW="5727700" imgH="673100" progId="Word.Document.12">
                  <p:embed/>
                </p:oleObj>
              </mc:Choice>
              <mc:Fallback>
                <p:oleObj name="Document" r:id="rId6" imgW="5727700" imgH="673100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8833ABA-EB67-A24C-B2FD-DC0FF676F9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51292" y="1057695"/>
                        <a:ext cx="7321550" cy="944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C9D629E-33AD-DE40-A24D-A44C773EF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198171"/>
              </p:ext>
            </p:extLst>
          </p:nvPr>
        </p:nvGraphicFramePr>
        <p:xfrm>
          <a:off x="4673796" y="3546551"/>
          <a:ext cx="148281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817">
                  <a:extLst>
                    <a:ext uri="{9D8B030D-6E8A-4147-A177-3AD203B41FA5}">
                      <a16:colId xmlns:a16="http://schemas.microsoft.com/office/drawing/2014/main" val="3407416740"/>
                    </a:ext>
                  </a:extLst>
                </a:gridCol>
              </a:tblGrid>
              <a:tr h="37779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Divide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00887"/>
                  </a:ext>
                </a:extLst>
              </a:tr>
              <a:tr h="3617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AU" sz="18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+mn-lt"/>
                          <a:ea typeface="+mn-ea"/>
                          <a:cs typeface="+mn-cs"/>
                        </a:rPr>
                        <a:t>0.13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359141"/>
                  </a:ext>
                </a:extLst>
              </a:tr>
              <a:tr h="3617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A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955559"/>
                  </a:ext>
                </a:extLst>
              </a:tr>
              <a:tr h="3617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A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0.00095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96712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C781695-DA65-FE47-A045-1F53E2C02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803655"/>
              </p:ext>
            </p:extLst>
          </p:nvPr>
        </p:nvGraphicFramePr>
        <p:xfrm>
          <a:off x="6999277" y="3528497"/>
          <a:ext cx="148281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817">
                  <a:extLst>
                    <a:ext uri="{9D8B030D-6E8A-4147-A177-3AD203B41FA5}">
                      <a16:colId xmlns:a16="http://schemas.microsoft.com/office/drawing/2014/main" val="3407416740"/>
                    </a:ext>
                  </a:extLst>
                </a:gridCol>
              </a:tblGrid>
              <a:tr h="37779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00887"/>
                  </a:ext>
                </a:extLst>
              </a:tr>
              <a:tr h="3617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AU" sz="18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+mn-lt"/>
                          <a:ea typeface="+mn-ea"/>
                          <a:cs typeface="+mn-cs"/>
                        </a:rPr>
                        <a:t>0.89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359141"/>
                  </a:ext>
                </a:extLst>
              </a:tr>
              <a:tr h="3617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A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955559"/>
                  </a:ext>
                </a:extLst>
              </a:tr>
              <a:tr h="3617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A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6.96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967122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F87467-B852-CF40-A162-1D5B63671FC0}"/>
              </a:ext>
            </a:extLst>
          </p:cNvPr>
          <p:cNvCxnSpPr>
            <a:cxnSpLocks/>
          </p:cNvCxnSpPr>
          <p:nvPr/>
        </p:nvCxnSpPr>
        <p:spPr>
          <a:xfrm>
            <a:off x="1753816" y="4270489"/>
            <a:ext cx="418315" cy="12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268B5C-EDE1-1847-85F3-8F01CAC5F8E5}"/>
              </a:ext>
            </a:extLst>
          </p:cNvPr>
          <p:cNvCxnSpPr>
            <a:cxnSpLocks/>
          </p:cNvCxnSpPr>
          <p:nvPr/>
        </p:nvCxnSpPr>
        <p:spPr>
          <a:xfrm>
            <a:off x="4170092" y="4290107"/>
            <a:ext cx="418315" cy="12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442D9A2-564C-F64A-93FF-5AC80ED4D977}"/>
              </a:ext>
            </a:extLst>
          </p:cNvPr>
          <p:cNvCxnSpPr>
            <a:cxnSpLocks/>
          </p:cNvCxnSpPr>
          <p:nvPr/>
        </p:nvCxnSpPr>
        <p:spPr>
          <a:xfrm>
            <a:off x="6294387" y="4270489"/>
            <a:ext cx="418315" cy="12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7C379C4-13A7-9B45-AA7A-84530BED5241}"/>
                  </a:ext>
                </a:extLst>
              </p:cNvPr>
              <p:cNvSpPr/>
              <p:nvPr/>
            </p:nvSpPr>
            <p:spPr>
              <a:xfrm>
                <a:off x="2321799" y="5098195"/>
                <a:ext cx="13383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AU" b="0" i="1" dirty="0" smtClean="0">
                              <a:latin typeface="Cambria Math" panose="02040503050406030204" pitchFamily="18" charset="0"/>
                            </a:rPr>
                            <m:t>3.2</m:t>
                          </m:r>
                        </m:sup>
                      </m:sSup>
                      <m:r>
                        <a:rPr lang="en-AU" b="0" i="1" dirty="0" smtClean="0">
                          <a:latin typeface="Cambria Math" panose="02040503050406030204" pitchFamily="18" charset="0"/>
                        </a:rPr>
                        <m:t>=24.5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7C379C4-13A7-9B45-AA7A-84530BED5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799" y="5098195"/>
                <a:ext cx="133831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B77101-9EC5-0844-9EAC-1FDB3B3081ED}"/>
                  </a:ext>
                </a:extLst>
              </p:cNvPr>
              <p:cNvSpPr/>
              <p:nvPr/>
            </p:nvSpPr>
            <p:spPr>
              <a:xfrm>
                <a:off x="4164827" y="5098195"/>
                <a:ext cx="2338717" cy="5396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1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400" b="0" i="1" dirty="0" smtClean="0">
                              <a:latin typeface="Cambria Math" panose="02040503050406030204" pitchFamily="18" charset="0"/>
                            </a:rPr>
                            <m:t>24.5</m:t>
                          </m:r>
                        </m:num>
                        <m:den>
                          <m:r>
                            <a:rPr lang="en-AU" sz="1400" b="0" i="1" dirty="0" smtClean="0">
                              <a:latin typeface="Cambria Math" panose="02040503050406030204" pitchFamily="18" charset="0"/>
                            </a:rPr>
                            <m:t>(24.5+164+0.18)</m:t>
                          </m:r>
                        </m:den>
                      </m:f>
                      <m:r>
                        <a:rPr lang="en-AU" sz="1400" b="0" i="1" dirty="0" smtClean="0">
                          <a:latin typeface="Cambria Math" panose="02040503050406030204" pitchFamily="18" charset="0"/>
                        </a:rPr>
                        <m:t>=0.13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B77101-9EC5-0844-9EAC-1FDB3B308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827" y="5098195"/>
                <a:ext cx="2338717" cy="539635"/>
              </a:xfrm>
              <a:prstGeom prst="rect">
                <a:avLst/>
              </a:prstGeom>
              <a:blipFill>
                <a:blip r:embed="rId9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7B23190-3B90-1A43-BB81-4A0677F19547}"/>
                  </a:ext>
                </a:extLst>
              </p:cNvPr>
              <p:cNvSpPr/>
              <p:nvPr/>
            </p:nvSpPr>
            <p:spPr>
              <a:xfrm>
                <a:off x="6839913" y="5282861"/>
                <a:ext cx="164218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AU" sz="1400" b="0" i="0" dirty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AU" sz="1400" b="0" i="1" dirty="0" smtClean="0">
                          <a:latin typeface="Cambria Math" panose="02040503050406030204" pitchFamily="18" charset="0"/>
                        </a:rPr>
                        <m:t>⁡(0.13)=0.89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7B23190-3B90-1A43-BB81-4A0677F195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913" y="5282861"/>
                <a:ext cx="1642181" cy="307777"/>
              </a:xfrm>
              <a:prstGeom prst="rect">
                <a:avLst/>
              </a:prstGeom>
              <a:blipFill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536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05;p45">
            <a:extLst>
              <a:ext uri="{FF2B5EF4-FFF2-40B4-BE49-F238E27FC236}">
                <a16:creationId xmlns:a16="http://schemas.microsoft.com/office/drawing/2014/main" id="{F39BB73D-06B8-DF47-BF54-10327243019C}"/>
              </a:ext>
            </a:extLst>
          </p:cNvPr>
          <p:cNvSpPr txBox="1">
            <a:spLocks/>
          </p:cNvSpPr>
          <p:nvPr/>
        </p:nvSpPr>
        <p:spPr>
          <a:xfrm>
            <a:off x="631150" y="446345"/>
            <a:ext cx="77470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cs typeface="Arial"/>
                <a:sym typeface="Arial"/>
              </a:rPr>
              <a:t>Loss functions – Other</a:t>
            </a:r>
            <a:endParaRPr lang="en-US" dirty="0"/>
          </a:p>
        </p:txBody>
      </p:sp>
      <p:sp>
        <p:nvSpPr>
          <p:cNvPr id="6" name="Google Shape;406;p45">
            <a:extLst>
              <a:ext uri="{FF2B5EF4-FFF2-40B4-BE49-F238E27FC236}">
                <a16:creationId xmlns:a16="http://schemas.microsoft.com/office/drawing/2014/main" id="{D16AF82D-955E-734E-B1F3-6A2E3FA37969}"/>
              </a:ext>
            </a:extLst>
          </p:cNvPr>
          <p:cNvSpPr txBox="1">
            <a:spLocks/>
          </p:cNvSpPr>
          <p:nvPr/>
        </p:nvSpPr>
        <p:spPr>
          <a:xfrm>
            <a:off x="385315" y="1678672"/>
            <a:ext cx="4754575" cy="117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Hinge loss (Multi-class SVM)</a:t>
            </a:r>
            <a:b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75E7A6-FDC0-204C-9C97-0241794E389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1" y="1164591"/>
            <a:ext cx="2518010" cy="1588233"/>
          </a:xfrm>
          <a:prstGeom prst="rect">
            <a:avLst/>
          </a:prstGeom>
        </p:spPr>
      </p:pic>
      <p:sp>
        <p:nvSpPr>
          <p:cNvPr id="21" name="Google Shape;406;p45">
            <a:extLst>
              <a:ext uri="{FF2B5EF4-FFF2-40B4-BE49-F238E27FC236}">
                <a16:creationId xmlns:a16="http://schemas.microsoft.com/office/drawing/2014/main" id="{F5AD22D0-6E1D-1E44-A55C-CBF270157294}"/>
              </a:ext>
            </a:extLst>
          </p:cNvPr>
          <p:cNvSpPr txBox="1">
            <a:spLocks/>
          </p:cNvSpPr>
          <p:nvPr/>
        </p:nvSpPr>
        <p:spPr>
          <a:xfrm>
            <a:off x="298686" y="3266905"/>
            <a:ext cx="4754575" cy="57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Regression (MSE, MAE, RMSE)</a:t>
            </a:r>
            <a:b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64D942-19B3-8047-BED7-2389E227F49A}"/>
              </a:ext>
            </a:extLst>
          </p:cNvPr>
          <p:cNvSpPr txBox="1"/>
          <p:nvPr/>
        </p:nvSpPr>
        <p:spPr>
          <a:xfrm>
            <a:off x="2878258" y="5231744"/>
            <a:ext cx="3955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4"/>
              </a:rPr>
              <a:t>https://towardsdatascience.com/common-loss-functions-in-machine-learning-46af0ffc4d23</a:t>
            </a:r>
            <a:endParaRPr lang="en-US" dirty="0"/>
          </a:p>
        </p:txBody>
      </p:sp>
      <p:sp>
        <p:nvSpPr>
          <p:cNvPr id="23" name="Google Shape;406;p45">
            <a:extLst>
              <a:ext uri="{FF2B5EF4-FFF2-40B4-BE49-F238E27FC236}">
                <a16:creationId xmlns:a16="http://schemas.microsoft.com/office/drawing/2014/main" id="{2CAB439C-2965-474C-9469-44702ABBF4E5}"/>
              </a:ext>
            </a:extLst>
          </p:cNvPr>
          <p:cNvSpPr txBox="1">
            <a:spLocks/>
          </p:cNvSpPr>
          <p:nvPr/>
        </p:nvSpPr>
        <p:spPr>
          <a:xfrm>
            <a:off x="2290964" y="4658169"/>
            <a:ext cx="4754575" cy="57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Others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4A6F70-56CC-8E4B-9384-42D6B5A6C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226" y="3063815"/>
            <a:ext cx="33274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8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576325"/>
            <a:ext cx="7810500" cy="423193"/>
          </a:xfrm>
        </p:spPr>
        <p:txBody>
          <a:bodyPr/>
          <a:lstStyle/>
          <a:p>
            <a:r>
              <a:rPr lang="en-AU" dirty="0"/>
              <a:t>OVERVIEW of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AU" dirty="0"/>
              <a:t>Schedule:</a:t>
            </a:r>
          </a:p>
          <a:p>
            <a:pPr lvl="2"/>
            <a:r>
              <a:rPr lang="en-AU" dirty="0">
                <a:highlight>
                  <a:srgbClr val="FFFF00"/>
                </a:highlight>
              </a:rPr>
              <a:t>Review of last week</a:t>
            </a:r>
          </a:p>
          <a:p>
            <a:pPr lvl="2"/>
            <a:r>
              <a:rPr lang="en-AU" dirty="0">
                <a:highlight>
                  <a:srgbClr val="FFFF00"/>
                </a:highlight>
              </a:rPr>
              <a:t>A bit more (maths) from last week</a:t>
            </a:r>
          </a:p>
          <a:p>
            <a:pPr lvl="2"/>
            <a:r>
              <a:rPr lang="en-AU" dirty="0">
                <a:highlight>
                  <a:srgbClr val="FFFF00"/>
                </a:highlight>
              </a:rPr>
              <a:t>Optimisation algorithms</a:t>
            </a:r>
          </a:p>
          <a:p>
            <a:pPr lvl="2"/>
            <a:r>
              <a:rPr lang="en-AU" dirty="0"/>
              <a:t>Regularisation methods</a:t>
            </a:r>
          </a:p>
          <a:p>
            <a:pPr lvl="2"/>
            <a:r>
              <a:rPr lang="en-AU" dirty="0"/>
              <a:t>Software &amp; Hardware</a:t>
            </a:r>
            <a:br>
              <a:rPr lang="en-AU" dirty="0"/>
            </a:br>
            <a:endParaRPr lang="en-AU" dirty="0"/>
          </a:p>
          <a:p>
            <a:pPr lvl="1"/>
            <a:r>
              <a:rPr lang="en-AU" dirty="0"/>
              <a:t>Lab:</a:t>
            </a:r>
          </a:p>
          <a:p>
            <a:pPr lvl="2"/>
            <a:r>
              <a:rPr lang="en-AU" dirty="0"/>
              <a:t>Introduction to </a:t>
            </a:r>
            <a:r>
              <a:rPr lang="en-AU" dirty="0" err="1"/>
              <a:t>Tensorflow</a:t>
            </a:r>
            <a:r>
              <a:rPr lang="en-AU" dirty="0"/>
              <a:t> </a:t>
            </a:r>
            <a:r>
              <a:rPr lang="en-AU" b="1" dirty="0">
                <a:solidFill>
                  <a:srgbClr val="FF0000"/>
                </a:solidFill>
              </a:rPr>
              <a:t>&amp; </a:t>
            </a:r>
            <a:r>
              <a:rPr lang="en-AU" b="1" dirty="0" err="1">
                <a:solidFill>
                  <a:srgbClr val="FF0000"/>
                </a:solidFill>
              </a:rPr>
              <a:t>Keras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white"/>
                </a:solidFill>
              </a:rPr>
              <a:t>utscic.edu.au</a:t>
            </a:r>
            <a:endParaRPr lang="en-AU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963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49" y="516690"/>
            <a:ext cx="8119441" cy="423193"/>
          </a:xfrm>
        </p:spPr>
        <p:txBody>
          <a:bodyPr/>
          <a:lstStyle/>
          <a:p>
            <a:r>
              <a:rPr lang="en-US" dirty="0" err="1"/>
              <a:t>Optimisation</a:t>
            </a:r>
            <a:r>
              <a:rPr lang="en-US" dirty="0"/>
              <a:t>: (Mini)batch, Stochastic GD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0F77EAB-C528-234B-9B6A-7F7B57441D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problem: If we have many training examples, our input matrix becomes huge!</a:t>
                </a:r>
              </a:p>
              <a:p>
                <a:pPr marL="5017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X where we have 5 or 10 or 15 million examples…. 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pPr marL="5017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solution is to undertake </a:t>
                </a:r>
                <a:r>
                  <a:rPr lang="en-US" b="1" dirty="0"/>
                  <a:t>minibatch</a:t>
                </a:r>
                <a:r>
                  <a:rPr lang="en-US" dirty="0"/>
                  <a:t> gradient descent, so splitting our dataset into size of 256 samples, our cost function becomes:</a:t>
                </a:r>
                <a:br>
                  <a:rPr lang="en-US" dirty="0"/>
                </a:br>
                <a:endParaRPr lang="en-US" dirty="0"/>
              </a:p>
              <a:p>
                <a:pPr marL="717750" lvl="3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 =  </m:t>
                    </m:r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sup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A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AU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AU" dirty="0">
                    <a:effectLst/>
                  </a:rPr>
                  <a:t> </a:t>
                </a:r>
              </a:p>
              <a:p>
                <a:pPr marL="933750" lvl="4" indent="-285750">
                  <a:buFont typeface="Arial" panose="020B0604020202020204" pitchFamily="34" charset="0"/>
                  <a:buChar char="•"/>
                </a:pPr>
                <a:r>
                  <a:rPr lang="en-AU" b="1" dirty="0"/>
                  <a:t>Where {t}</a:t>
                </a:r>
                <a:r>
                  <a:rPr lang="en-AU" dirty="0"/>
                  <a:t> is our minibatch</a:t>
                </a:r>
              </a:p>
              <a:p>
                <a:pPr marL="501750" lvl="2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Simply loop through all minibatches, forward-backprop as normal</a:t>
                </a:r>
              </a:p>
              <a:p>
                <a:pPr marL="501750" lvl="2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One round (minibatch) is considered an </a:t>
                </a:r>
                <a:r>
                  <a:rPr lang="en-AU" b="1" dirty="0"/>
                  <a:t>epoch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0F77EAB-C528-234B-9B6A-7F7B57441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23" t="-1370" r="-1136"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C602A1D-86CF-4D43-A26C-A0F7C6DDC6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035458"/>
              </p:ext>
            </p:extLst>
          </p:nvPr>
        </p:nvGraphicFramePr>
        <p:xfrm>
          <a:off x="2112754" y="2708103"/>
          <a:ext cx="3208637" cy="720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2" name="Document" r:id="rId4" imgW="5727700" imgH="1143000" progId="Word.Document.12">
                  <p:embed/>
                </p:oleObj>
              </mc:Choice>
              <mc:Fallback>
                <p:oleObj name="Document" r:id="rId4" imgW="5727700" imgH="1143000" progId="Word.Document.12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75F9AD3F-6007-7F4C-BB0B-B4A592136E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2754" y="2708103"/>
                        <a:ext cx="3208637" cy="720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8503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576325"/>
            <a:ext cx="7810500" cy="423193"/>
          </a:xfrm>
        </p:spPr>
        <p:txBody>
          <a:bodyPr/>
          <a:lstStyle/>
          <a:p>
            <a:r>
              <a:rPr lang="en-AU" dirty="0"/>
              <a:t>OVERVIEW of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AU" dirty="0"/>
              <a:t>Schedule:</a:t>
            </a:r>
          </a:p>
          <a:p>
            <a:pPr lvl="2"/>
            <a:r>
              <a:rPr lang="en-AU" dirty="0">
                <a:highlight>
                  <a:srgbClr val="FFFF00"/>
                </a:highlight>
              </a:rPr>
              <a:t>Review of last week</a:t>
            </a:r>
          </a:p>
          <a:p>
            <a:pPr lvl="2"/>
            <a:r>
              <a:rPr lang="en-AU" dirty="0"/>
              <a:t>A bit more (maths) from last week</a:t>
            </a:r>
          </a:p>
          <a:p>
            <a:pPr lvl="2"/>
            <a:r>
              <a:rPr lang="en-AU" dirty="0"/>
              <a:t>Optimisation algorithms</a:t>
            </a:r>
          </a:p>
          <a:p>
            <a:pPr lvl="2"/>
            <a:r>
              <a:rPr lang="en-AU" dirty="0"/>
              <a:t>Regularisation methods</a:t>
            </a:r>
          </a:p>
          <a:p>
            <a:pPr lvl="2"/>
            <a:r>
              <a:rPr lang="en-AU" dirty="0"/>
              <a:t>Software &amp; Hardware</a:t>
            </a:r>
            <a:br>
              <a:rPr lang="en-AU" dirty="0"/>
            </a:br>
            <a:endParaRPr lang="en-AU" dirty="0"/>
          </a:p>
          <a:p>
            <a:pPr lvl="1"/>
            <a:r>
              <a:rPr lang="en-AU" dirty="0"/>
              <a:t>Lab:</a:t>
            </a:r>
          </a:p>
          <a:p>
            <a:pPr lvl="2"/>
            <a:r>
              <a:rPr lang="en-AU" dirty="0"/>
              <a:t>Introduction to </a:t>
            </a:r>
            <a:r>
              <a:rPr lang="en-AU" dirty="0" err="1"/>
              <a:t>Tensorflow</a:t>
            </a:r>
            <a:r>
              <a:rPr lang="en-AU" dirty="0"/>
              <a:t> </a:t>
            </a:r>
            <a:r>
              <a:rPr lang="en-AU" b="1" dirty="0">
                <a:solidFill>
                  <a:srgbClr val="FF0000"/>
                </a:solidFill>
              </a:rPr>
              <a:t>&amp; </a:t>
            </a:r>
            <a:r>
              <a:rPr lang="en-AU" b="1" dirty="0" err="1">
                <a:solidFill>
                  <a:srgbClr val="FF0000"/>
                </a:solidFill>
              </a:rPr>
              <a:t>Keras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white"/>
                </a:solidFill>
              </a:rPr>
              <a:t>utscic.edu.au</a:t>
            </a:r>
            <a:endParaRPr lang="en-AU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875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49" y="516690"/>
            <a:ext cx="8119441" cy="423193"/>
          </a:xfrm>
        </p:spPr>
        <p:txBody>
          <a:bodyPr/>
          <a:lstStyle/>
          <a:p>
            <a:r>
              <a:rPr lang="en-US" dirty="0" err="1"/>
              <a:t>Optimisation</a:t>
            </a:r>
            <a:r>
              <a:rPr lang="en-US" dirty="0"/>
              <a:t>: (Mini)batch, Stochastic GD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F77EAB-C528-234B-9B6A-7F7B57441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557338"/>
            <a:ext cx="7900780" cy="46228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you have: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AU" dirty="0">
                <a:latin typeface="+mn-lt"/>
              </a:rPr>
              <a:t>minibatch size is </a:t>
            </a:r>
            <a:r>
              <a:rPr lang="en-AU" b="1" dirty="0">
                <a:latin typeface="+mn-lt"/>
              </a:rPr>
              <a:t>m</a:t>
            </a:r>
            <a:r>
              <a:rPr lang="en-AU" dirty="0">
                <a:latin typeface="+mn-lt"/>
              </a:rPr>
              <a:t> then you have </a:t>
            </a:r>
            <a:r>
              <a:rPr lang="en-AU" b="1" dirty="0">
                <a:solidFill>
                  <a:srgbClr val="00B0F0"/>
                </a:solidFill>
                <a:latin typeface="+mn-lt"/>
              </a:rPr>
              <a:t>batch</a:t>
            </a:r>
            <a:r>
              <a:rPr lang="en-AU" dirty="0">
                <a:latin typeface="+mn-lt"/>
              </a:rPr>
              <a:t> gradient descent. This can take </a:t>
            </a:r>
            <a:r>
              <a:rPr lang="en-AU" dirty="0"/>
              <a:t>huge processing power, though will step and converge nicely.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AU" sz="1800" dirty="0">
                <a:latin typeface="+mn-lt"/>
              </a:rPr>
              <a:t>Minibatch size is </a:t>
            </a:r>
            <a:r>
              <a:rPr lang="en-AU" sz="1800" b="1" dirty="0">
                <a:latin typeface="+mn-lt"/>
              </a:rPr>
              <a:t>1</a:t>
            </a:r>
            <a:r>
              <a:rPr lang="en-AU" sz="1800" dirty="0">
                <a:latin typeface="+mn-lt"/>
              </a:rPr>
              <a:t> then you have </a:t>
            </a:r>
            <a:r>
              <a:rPr lang="en-AU" sz="1800" b="1" dirty="0">
                <a:solidFill>
                  <a:schemeClr val="tx2"/>
                </a:solidFill>
                <a:latin typeface="+mn-lt"/>
              </a:rPr>
              <a:t>stochastic</a:t>
            </a:r>
            <a:r>
              <a:rPr lang="en-AU" sz="1800" dirty="0">
                <a:latin typeface="+mn-lt"/>
              </a:rPr>
              <a:t> gradient descent. You lose the vectorisation speedup and is quite noisy. 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AU" sz="1800" dirty="0">
                <a:latin typeface="+mn-lt"/>
              </a:rPr>
              <a:t>If minibatch size is </a:t>
            </a:r>
            <a:r>
              <a:rPr lang="en-AU" sz="1800" b="1" dirty="0">
                <a:latin typeface="+mn-lt"/>
              </a:rPr>
              <a:t>&gt;1&lt;m </a:t>
            </a:r>
            <a:r>
              <a:rPr lang="en-AU" sz="1800" dirty="0">
                <a:latin typeface="+mn-lt"/>
              </a:rPr>
              <a:t>then you have </a:t>
            </a:r>
            <a:r>
              <a:rPr lang="en-AU" sz="1800" b="1" dirty="0">
                <a:solidFill>
                  <a:srgbClr val="00B050"/>
                </a:solidFill>
                <a:latin typeface="+mn-lt"/>
              </a:rPr>
              <a:t>minibatch</a:t>
            </a:r>
            <a:r>
              <a:rPr lang="en-AU" sz="1800" dirty="0">
                <a:latin typeface="+mn-lt"/>
              </a:rPr>
              <a:t> gradient descent</a:t>
            </a:r>
            <a:br>
              <a:rPr lang="en-AU" sz="1800" dirty="0">
                <a:latin typeface="+mn-lt"/>
              </a:rPr>
            </a:br>
            <a:endParaRPr lang="en-AU" sz="1800" dirty="0">
              <a:latin typeface="+mn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+mn-lt"/>
              </a:rPr>
              <a:t>Common minibatch sizes are 64, 128, 256, 512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AU" dirty="0"/>
              <a:t>Technically also a hyperparameter (though not a primary one)</a:t>
            </a:r>
            <a:endParaRPr lang="en-AU" dirty="0">
              <a:latin typeface="+mn-lt"/>
            </a:endParaRPr>
          </a:p>
          <a:p>
            <a:pPr lvl="2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67C28-A98C-634F-B351-AA9F694C09E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058" y="4031675"/>
            <a:ext cx="1702242" cy="162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5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Optimisation</a:t>
            </a:r>
            <a:r>
              <a:rPr lang="en-US" dirty="0"/>
              <a:t> Algorithms: Momentum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0F77EAB-C528-234B-9B6A-7F7B57441D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9373" y="1117600"/>
                <a:ext cx="7810500" cy="4622800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Consider the formula for and exponentially weighted moving averages:</a:t>
                </a:r>
              </a:p>
              <a:p>
                <a:pPr marL="5017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+(1−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200" dirty="0"/>
                  <a:t> </a:t>
                </a:r>
                <a:r>
                  <a:rPr lang="en-AU" dirty="0"/>
                  <a:t>where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 ∈[0,1]</m:t>
                    </m:r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is some value at the current time. </a:t>
                </a:r>
              </a:p>
              <a:p>
                <a:pPr marL="717750" lvl="3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We can approximate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dirty="0"/>
                  <a:t>is averaging over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days</a:t>
                </a:r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AU" sz="2200" dirty="0">
                    <a:latin typeface="+mn-lt"/>
                  </a:rPr>
                  <a:t>We are computing an average that takes into account </a:t>
                </a:r>
                <a:r>
                  <a:rPr lang="en-AU" sz="2200" b="1" dirty="0">
                    <a:latin typeface="+mn-lt"/>
                  </a:rPr>
                  <a:t>n</a:t>
                </a:r>
                <a:r>
                  <a:rPr lang="en-AU" sz="2200" dirty="0">
                    <a:latin typeface="+mn-lt"/>
                  </a:rPr>
                  <a:t> number of trailing days. Consider </a:t>
                </a:r>
                <a:r>
                  <a:rPr lang="en-AU" sz="2200" b="1" dirty="0">
                    <a:solidFill>
                      <a:srgbClr val="7030A0"/>
                    </a:solidFill>
                    <a:latin typeface="+mn-lt"/>
                  </a:rPr>
                  <a:t>0.9</a:t>
                </a:r>
                <a:r>
                  <a:rPr lang="en-AU" sz="2200" dirty="0">
                    <a:latin typeface="+mn-lt"/>
                  </a:rPr>
                  <a:t> for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200" b="1" dirty="0">
                  <a:latin typeface="+mn-lt"/>
                </a:endParaRPr>
              </a:p>
              <a:p>
                <a:pPr marL="5017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</m:oMath>
                </a14:m>
                <a:r>
                  <a:rPr lang="en-AU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A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A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99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A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A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A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AU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</m:oMath>
                </a14:m>
                <a:r>
                  <a:rPr lang="en-AU" dirty="0"/>
                  <a:t> </a:t>
                </a:r>
              </a:p>
              <a:p>
                <a:pPr marL="717750" lvl="3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99</m:t>
                        </m:r>
                      </m:sub>
                    </m:sSub>
                  </m:oMath>
                </a14:m>
                <a:r>
                  <a:rPr lang="en-AU" dirty="0"/>
                  <a:t> itself =</a:t>
                </a:r>
                <a14:m>
                  <m:oMath xmlns:m="http://schemas.openxmlformats.org/officeDocument/2006/math"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A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A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98</m:t>
                        </m:r>
                      </m:sub>
                    </m:sSub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A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A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A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99</m:t>
                        </m:r>
                      </m:sub>
                    </m:sSub>
                  </m:oMath>
                </a14:m>
                <a:r>
                  <a:rPr lang="en-AU" dirty="0"/>
                  <a:t> etc</a:t>
                </a:r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AU" sz="2200" dirty="0">
                    <a:latin typeface="+mn-lt"/>
                  </a:rPr>
                  <a:t>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</m:oMath>
                </a14:m>
                <a:r>
                  <a:rPr lang="en-AU" sz="2000" dirty="0"/>
                  <a:t> is a small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</m:oMath>
                </a14:m>
                <a:r>
                  <a:rPr lang="en-US" sz="2200" dirty="0">
                    <a:latin typeface="+mn-lt"/>
                  </a:rPr>
                  <a:t> of the current value and a </a:t>
                </a:r>
                <a:r>
                  <a:rPr lang="en-US" sz="2200" b="1" dirty="0">
                    <a:latin typeface="+mn-lt"/>
                  </a:rPr>
                  <a:t>sum of all previous temperatures</a:t>
                </a:r>
                <a:r>
                  <a:rPr lang="en-US" sz="2200" dirty="0">
                    <a:latin typeface="+mn-lt"/>
                  </a:rPr>
                  <a:t> </a:t>
                </a:r>
              </a:p>
              <a:p>
                <a:pPr marL="501750" lvl="2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multiplied by an </a:t>
                </a:r>
                <a:r>
                  <a:rPr lang="en-US" sz="1600" b="1" dirty="0">
                    <a:solidFill>
                      <a:srgbClr val="FF0000"/>
                    </a:solidFill>
                    <a:latin typeface="+mn-lt"/>
                  </a:rPr>
                  <a:t>exponentially decaying function</a:t>
                </a:r>
                <a:endParaRPr lang="en-US" sz="1600" dirty="0">
                  <a:latin typeface="+mn-lt"/>
                </a:endParaRPr>
              </a:p>
              <a:p>
                <a:pPr marL="717750" lvl="3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+0.1∗0.9</m:t>
                    </m:r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99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+ 0.1∗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(0.9)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98</m:t>
                        </m:r>
                      </m:sub>
                    </m:sSub>
                  </m:oMath>
                </a14:m>
                <a:r>
                  <a:rPr lang="en-AU" dirty="0"/>
                  <a:t>…etc</a:t>
                </a:r>
                <a:endParaRPr lang="en-US" sz="1600" b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0F77EAB-C528-234B-9B6A-7F7B57441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9373" y="1117600"/>
                <a:ext cx="7810500" cy="4622800"/>
              </a:xfrm>
              <a:blipFill>
                <a:blip r:embed="rId2"/>
                <a:stretch>
                  <a:fillRect l="-1948" t="-2740" r="-2597" b="-10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669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Optimisation</a:t>
            </a:r>
            <a:r>
              <a:rPr lang="en-US" dirty="0"/>
              <a:t> Algorithms: Momentum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0F77EAB-C528-234B-9B6A-7F7B57441D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004" y="1557338"/>
                <a:ext cx="2856096" cy="4622800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(From </a:t>
                </a:r>
                <a:r>
                  <a:rPr lang="en-US" dirty="0">
                    <a:hlinkClick r:id="rId2"/>
                  </a:rPr>
                  <a:t>source</a:t>
                </a:r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Adjust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to be  lower, you get a more noisy graph as you let local effects be more powerful.</a:t>
                </a:r>
                <a:br>
                  <a:rPr lang="en-US" dirty="0"/>
                </a:b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smooths more but will respond slower. 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0F77EAB-C528-234B-9B6A-7F7B57441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004" y="1557338"/>
                <a:ext cx="2856096" cy="4622800"/>
              </a:xfrm>
              <a:blipFill>
                <a:blip r:embed="rId3"/>
                <a:stretch>
                  <a:fillRect l="-4425" t="-1370" r="-5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6E01D52-8E7D-2543-8B7B-2389B08DE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650" y="3578166"/>
            <a:ext cx="4394504" cy="2581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D1E206-5393-4F49-A9C6-9BA62BA4B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036" y="1053407"/>
            <a:ext cx="4304118" cy="237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1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Optimisation</a:t>
            </a:r>
            <a:r>
              <a:rPr lang="en-US" dirty="0"/>
              <a:t> Algorithms: Momentum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0F77EAB-C528-234B-9B6A-7F7B57441D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9373" y="1117600"/>
                <a:ext cx="7810500" cy="4622800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How does this work for us?</a:t>
                </a:r>
              </a:p>
              <a:p>
                <a:pPr marL="501750" lvl="2" indent="-285750">
                  <a:buFont typeface="Arial" panose="020B0604020202020204" pitchFamily="34" charset="0"/>
                  <a:buChar char="•"/>
                </a:pPr>
                <a:r>
                  <a:rPr lang="en-AU" sz="2200" dirty="0">
                    <a:latin typeface="+mn-lt"/>
                  </a:rPr>
                  <a:t>Initialise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20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AU" sz="2200">
                            <a:latin typeface="Cambria Math" panose="02040503050406030204" pitchFamily="18" charset="0"/>
                          </a:rPr>
                          <m:t>𝑑𝑊</m:t>
                        </m:r>
                      </m:sub>
                    </m:sSub>
                    <m:r>
                      <a:rPr lang="en-AU" sz="22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AU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20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AU" sz="2200">
                            <a:latin typeface="Cambria Math" panose="02040503050406030204" pitchFamily="18" charset="0"/>
                          </a:rPr>
                          <m:t>𝑑𝑏</m:t>
                        </m:r>
                      </m:sub>
                    </m:sSub>
                    <m:r>
                      <a:rPr lang="en-AU" sz="22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sz="2200" dirty="0">
                    <a:latin typeface="+mn-lt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20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AU" sz="2200">
                            <a:latin typeface="Cambria Math" panose="02040503050406030204" pitchFamily="18" charset="0"/>
                          </a:rPr>
                          <m:t>𝑑𝑊</m:t>
                        </m:r>
                      </m:sub>
                    </m:sSub>
                  </m:oMath>
                </a14:m>
                <a:r>
                  <a:rPr lang="en-AU" sz="2200" dirty="0">
                    <a:latin typeface="+mn-lt"/>
                  </a:rPr>
                  <a:t> is the same dimensions as </a:t>
                </a:r>
                <a14:m>
                  <m:oMath xmlns:m="http://schemas.openxmlformats.org/officeDocument/2006/math">
                    <m:r>
                      <a:rPr lang="en-AU" sz="220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AU" sz="2200" dirty="0">
                    <a:latin typeface="+mn-lt"/>
                  </a:rPr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20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AU" sz="2200">
                            <a:latin typeface="Cambria Math" panose="02040503050406030204" pitchFamily="18" charset="0"/>
                          </a:rPr>
                          <m:t>𝑑𝑏</m:t>
                        </m:r>
                      </m:sub>
                    </m:sSub>
                  </m:oMath>
                </a14:m>
                <a:r>
                  <a:rPr lang="en-AU" sz="2200" dirty="0">
                    <a:latin typeface="+mn-lt"/>
                  </a:rPr>
                  <a:t> has same dimensions as b</a:t>
                </a: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n-AU" sz="2200" dirty="0">
                    <a:latin typeface="+mn-lt"/>
                  </a:rPr>
                  <a:t>On iteration t:</a:t>
                </a:r>
              </a:p>
              <a:p>
                <a:pPr marL="558900" lvl="2" indent="-342900">
                  <a:buFont typeface="Arial" panose="020B0604020202020204" pitchFamily="34" charset="0"/>
                  <a:buChar char="•"/>
                </a:pPr>
                <a:r>
                  <a:rPr lang="en-AU" dirty="0"/>
                  <a:t>Compute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𝑑𝑊</m:t>
                    </m:r>
                  </m:oMath>
                </a14:m>
                <a:r>
                  <a:rPr lang="en-AU" dirty="0"/>
                  <a:t>,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𝑑𝑏</m:t>
                    </m:r>
                  </m:oMath>
                </a14:m>
                <a:r>
                  <a:rPr lang="en-AU" dirty="0"/>
                  <a:t> as usual on the current mini-batch</a:t>
                </a:r>
              </a:p>
              <a:p>
                <a:pPr marL="5589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𝑑𝑊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𝑑𝑊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𝑑𝑊</m:t>
                    </m:r>
                  </m:oMath>
                </a14:m>
                <a:endParaRPr lang="en-AU" i="1" dirty="0"/>
              </a:p>
              <a:p>
                <a:pPr marL="5589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𝑑𝑏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𝑑𝑏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𝑑𝑏</m:t>
                    </m:r>
                  </m:oMath>
                </a14:m>
                <a:endParaRPr lang="en-AU" dirty="0"/>
              </a:p>
              <a:p>
                <a:pPr marL="558900" lvl="2" indent="-342900">
                  <a:buFont typeface="Arial" panose="020B0604020202020204" pitchFamily="34" charset="0"/>
                  <a:buChar char="•"/>
                </a:pPr>
                <a:r>
                  <a:rPr lang="en-AU" dirty="0"/>
                  <a:t>Update: </a:t>
                </a:r>
              </a:p>
              <a:p>
                <a:pPr marL="774900" lvl="3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𝑑𝑊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AU" i="1" dirty="0"/>
              </a:p>
              <a:p>
                <a:pPr marL="774900" lvl="3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𝑑𝑏</m:t>
                        </m:r>
                      </m:sub>
                    </m:sSub>
                  </m:oMath>
                </a14:m>
                <a:br>
                  <a:rPr lang="en-AU" dirty="0"/>
                </a:br>
                <a:endParaRPr lang="en-AU" dirty="0"/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n-AU" sz="2200" dirty="0"/>
                  <a:t>An extension to this (</a:t>
                </a:r>
                <a:r>
                  <a:rPr lang="en-AU" sz="2200" dirty="0" err="1"/>
                  <a:t>nesterov</a:t>
                </a:r>
                <a:r>
                  <a:rPr lang="en-AU" sz="2200" dirty="0"/>
                  <a:t> momentum) does a ‘step forward backwards’ alteration (often oversteps)</a:t>
                </a:r>
                <a:r>
                  <a:rPr lang="en-AU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0F77EAB-C528-234B-9B6A-7F7B57441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9373" y="1117600"/>
                <a:ext cx="7810500" cy="4622800"/>
              </a:xfrm>
              <a:blipFill>
                <a:blip r:embed="rId3"/>
                <a:stretch>
                  <a:fillRect l="-1948" t="-2740" b="-14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354;p40">
            <a:extLst>
              <a:ext uri="{FF2B5EF4-FFF2-40B4-BE49-F238E27FC236}">
                <a16:creationId xmlns:a16="http://schemas.microsoft.com/office/drawing/2014/main" id="{82F98281-C9FE-BD44-83DF-84C13AC50698}"/>
              </a:ext>
            </a:extLst>
          </p:cNvPr>
          <p:cNvSpPr txBox="1">
            <a:spLocks/>
          </p:cNvSpPr>
          <p:nvPr/>
        </p:nvSpPr>
        <p:spPr>
          <a:xfrm>
            <a:off x="5445956" y="3103078"/>
            <a:ext cx="3447988" cy="21368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b="1" u="sng" dirty="0"/>
              <a:t>Best 𝛽?</a:t>
            </a:r>
            <a:br>
              <a:rPr lang="en-AU" sz="2000" b="1" u="sng" dirty="0"/>
            </a:br>
            <a:r>
              <a:rPr lang="en-AU" sz="1200" b="1" u="sng" dirty="0"/>
              <a:t> </a:t>
            </a:r>
          </a:p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dirty="0"/>
              <a:t>Commonly 0.9 is used (‘Averaging over the last 10 gradients’ 𝛽) but perhaps try others?</a:t>
            </a:r>
          </a:p>
        </p:txBody>
      </p:sp>
    </p:spTree>
    <p:extLst>
      <p:ext uri="{BB962C8B-B14F-4D97-AF65-F5344CB8AC3E}">
        <p14:creationId xmlns:p14="http://schemas.microsoft.com/office/powerpoint/2010/main" val="290091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Optimisation</a:t>
            </a:r>
            <a:r>
              <a:rPr lang="en-US" dirty="0"/>
              <a:t> Algorithms: </a:t>
            </a:r>
            <a:r>
              <a:rPr lang="en-US" dirty="0" err="1"/>
              <a:t>Nesterov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F77EAB-C528-234B-9B6A-7F7B57441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373" y="1117600"/>
            <a:ext cx="7810500" cy="980707"/>
          </a:xfrm>
        </p:spPr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sz="2200" dirty="0"/>
              <a:t>An extension to momentum does a ‘step forward backwards’ alteration (often oversteps)</a:t>
            </a:r>
            <a:r>
              <a:rPr lang="en-AU" dirty="0"/>
              <a:t> (source in notes)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sz="2200" dirty="0">
                <a:latin typeface="+mj-lt"/>
              </a:rPr>
              <a:t>Rather than taking a weighted average of Velocity and Gradient (at current point) to make our actual step, we instead:</a:t>
            </a:r>
          </a:p>
          <a:p>
            <a:pPr marL="558900" lvl="2" indent="-342900">
              <a:buFont typeface="Arial" panose="020B0604020202020204" pitchFamily="34" charset="0"/>
              <a:buChar char="•"/>
            </a:pPr>
            <a:r>
              <a:rPr lang="en-AU" sz="1600" dirty="0"/>
              <a:t>Step in direction of velocity</a:t>
            </a:r>
          </a:p>
          <a:p>
            <a:pPr marL="558900" lvl="2" indent="-342900">
              <a:buFont typeface="Arial" panose="020B0604020202020204" pitchFamily="34" charset="0"/>
              <a:buChar char="•"/>
            </a:pPr>
            <a:r>
              <a:rPr lang="en-AU" sz="1600" dirty="0"/>
              <a:t>Take gradient at that point</a:t>
            </a:r>
          </a:p>
          <a:p>
            <a:pPr marL="558900" lvl="2" indent="-342900">
              <a:buFont typeface="Arial" panose="020B0604020202020204" pitchFamily="34" charset="0"/>
              <a:buChar char="•"/>
            </a:pPr>
            <a:r>
              <a:rPr lang="en-AU" sz="1600" dirty="0"/>
              <a:t> Go back to original point and mix together these two for the actual step.</a:t>
            </a:r>
          </a:p>
          <a:p>
            <a:pPr marL="558900" lvl="2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18A67-6790-004D-9EDE-8F370B296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896" y="4265498"/>
            <a:ext cx="5841466" cy="185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8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Optimisation</a:t>
            </a:r>
            <a:r>
              <a:rPr lang="en-US" dirty="0"/>
              <a:t> Algorithms:  </a:t>
            </a:r>
            <a:r>
              <a:rPr lang="en-US" dirty="0" err="1"/>
              <a:t>RMSProp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0F77EAB-C528-234B-9B6A-7F7B57441D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9373" y="1117600"/>
                <a:ext cx="4530892" cy="4622800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hlinkClick r:id="rId3"/>
                  </a:rPr>
                  <a:t>Source</a:t>
                </a:r>
                <a:r>
                  <a:rPr lang="en-US" sz="2200" dirty="0"/>
                  <a:t> (Hinton on </a:t>
                </a:r>
                <a:r>
                  <a:rPr lang="en-US" sz="2200" dirty="0" err="1"/>
                  <a:t>coursera</a:t>
                </a:r>
                <a:r>
                  <a:rPr lang="en-US" sz="2200" dirty="0"/>
                  <a:t>…)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Stands for ‘Root Mean Squared’ Prop</a:t>
                </a:r>
              </a:p>
              <a:p>
                <a:pPr marL="501750" lvl="2" indent="-285750">
                  <a:buFont typeface="Arial" panose="020B0604020202020204" pitchFamily="34" charset="0"/>
                  <a:buChar char="•"/>
                </a:pPr>
                <a:r>
                  <a:rPr lang="en-AU" sz="2200" dirty="0"/>
                  <a:t>Initialise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20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AU" sz="2200">
                            <a:latin typeface="Cambria Math" panose="02040503050406030204" pitchFamily="18" charset="0"/>
                          </a:rPr>
                          <m:t>𝑑𝑊</m:t>
                        </m:r>
                      </m:sub>
                    </m:sSub>
                    <m:r>
                      <a:rPr lang="en-AU" sz="22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AU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20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AU" sz="2200">
                            <a:latin typeface="Cambria Math" panose="02040503050406030204" pitchFamily="18" charset="0"/>
                          </a:rPr>
                          <m:t>𝑑𝑏</m:t>
                        </m:r>
                      </m:sub>
                    </m:sSub>
                    <m:r>
                      <a:rPr lang="en-AU" sz="22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sz="2200" dirty="0"/>
                  <a:t> </a:t>
                </a:r>
                <a:endParaRPr lang="en-AU" sz="2200" dirty="0">
                  <a:latin typeface="+mn-lt"/>
                </a:endParaRP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n-AU" sz="2200" dirty="0">
                    <a:latin typeface="+mn-lt"/>
                  </a:rPr>
                  <a:t>On iteration t:</a:t>
                </a:r>
              </a:p>
              <a:p>
                <a:pPr marL="558900" lvl="2" indent="-342900">
                  <a:buFont typeface="Arial" panose="020B0604020202020204" pitchFamily="34" charset="0"/>
                  <a:buChar char="•"/>
                </a:pPr>
                <a:r>
                  <a:rPr lang="en-AU" dirty="0"/>
                  <a:t>Compute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𝑑𝑊</m:t>
                    </m:r>
                  </m:oMath>
                </a14:m>
                <a:r>
                  <a:rPr lang="en-AU" dirty="0"/>
                  <a:t>,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𝑑𝑏</m:t>
                    </m:r>
                  </m:oMath>
                </a14:m>
                <a:r>
                  <a:rPr lang="en-AU" dirty="0"/>
                  <a:t> as usual on the current mini-batch</a:t>
                </a:r>
              </a:p>
              <a:p>
                <a:pPr marL="5589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𝑑𝑊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𝑑𝑊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+(1−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AU" dirty="0"/>
              </a:p>
              <a:p>
                <a:pPr marL="5589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𝑑𝑏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𝑑𝑏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+(1−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AU" dirty="0"/>
              </a:p>
              <a:p>
                <a:pPr marL="558900" lvl="2" indent="-342900">
                  <a:buFont typeface="Arial" panose="020B0604020202020204" pitchFamily="34" charset="0"/>
                  <a:buChar char="•"/>
                </a:pPr>
                <a:r>
                  <a:rPr lang="en-AU" dirty="0"/>
                  <a:t>Update: </a:t>
                </a:r>
              </a:p>
              <a:p>
                <a:pPr marL="774900" lvl="3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i="1">
                            <a:latin typeface="Cambria Math" panose="02040503050406030204" pitchFamily="18" charset="0"/>
                          </a:rPr>
                          <m:t>𝑑𝑊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𝑑𝑊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rad>
                      </m:den>
                    </m:f>
                    <m:r>
                      <a:rPr lang="en-AU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AU" i="1" dirty="0"/>
              </a:p>
              <a:p>
                <a:pPr marL="774900" lvl="3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i="1">
                            <a:latin typeface="Cambria Math" panose="02040503050406030204" pitchFamily="18" charset="0"/>
                          </a:rPr>
                          <m:t>𝑑𝑏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𝑑𝑏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rad>
                      </m:den>
                    </m:f>
                  </m:oMath>
                </a14:m>
                <a:endParaRPr lang="en-A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0F77EAB-C528-234B-9B6A-7F7B57441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9373" y="1117600"/>
                <a:ext cx="4530892" cy="4622800"/>
              </a:xfrm>
              <a:blipFill>
                <a:blip r:embed="rId4"/>
                <a:stretch>
                  <a:fillRect l="-3352" t="-2740" r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354;p40">
            <a:extLst>
              <a:ext uri="{FF2B5EF4-FFF2-40B4-BE49-F238E27FC236}">
                <a16:creationId xmlns:a16="http://schemas.microsoft.com/office/drawing/2014/main" id="{82F98281-C9FE-BD44-83DF-84C13AC50698}"/>
              </a:ext>
            </a:extLst>
          </p:cNvPr>
          <p:cNvSpPr txBox="1">
            <a:spLocks/>
          </p:cNvSpPr>
          <p:nvPr/>
        </p:nvSpPr>
        <p:spPr>
          <a:xfrm>
            <a:off x="5429312" y="1621497"/>
            <a:ext cx="3447988" cy="21368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b="1" u="sng" dirty="0"/>
              <a:t>Why?</a:t>
            </a:r>
            <a:endParaRPr lang="en-AU" sz="1200" b="1" u="sng" dirty="0"/>
          </a:p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dirty="0"/>
              <a:t>This keeps a moving average of the squared gradient of each weight. This should ‘squash’ high oscillating training run.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FDF0A8-C5A5-154F-AFD6-2632B951E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735" y="3893769"/>
            <a:ext cx="2816751" cy="184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7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Optimisation</a:t>
            </a:r>
            <a:r>
              <a:rPr lang="en-US" dirty="0"/>
              <a:t> Algorithms: ADAM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5">
                <a:extLst>
                  <a:ext uri="{FF2B5EF4-FFF2-40B4-BE49-F238E27FC236}">
                    <a16:creationId xmlns:a16="http://schemas.microsoft.com/office/drawing/2014/main" id="{51F4B4AD-4062-1F48-97E0-2DB8598105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2" y="1194602"/>
                <a:ext cx="7810500" cy="46228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‘Adaptive Moment Estimation’ (Momentum + </a:t>
                </a:r>
                <a:r>
                  <a:rPr lang="en-US" sz="2200" dirty="0" err="1"/>
                  <a:t>RMSProp</a:t>
                </a:r>
                <a:r>
                  <a:rPr lang="en-US" sz="2200" dirty="0"/>
                  <a:t>)</a:t>
                </a:r>
              </a:p>
              <a:p>
                <a:pPr marL="501750" lvl="2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AU" dirty="0"/>
                  <a:t> (momentum 𝛽) as first ‘moment’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AU" dirty="0"/>
                  <a:t> (</a:t>
                </a:r>
                <a:r>
                  <a:rPr lang="en-AU" dirty="0" err="1"/>
                  <a:t>rmsprop</a:t>
                </a:r>
                <a:r>
                  <a:rPr lang="en-AU" dirty="0"/>
                  <a:t> 𝛽) as second ‘moment’</a:t>
                </a:r>
              </a:p>
              <a:p>
                <a:pPr marL="501750" lvl="2" indent="-285750">
                  <a:buFont typeface="Arial" pitchFamily="34" charset="0"/>
                  <a:buChar char="•"/>
                </a:pPr>
                <a:r>
                  <a:rPr lang="en-AU" dirty="0"/>
                  <a:t>Initialise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AU">
                            <a:latin typeface="Cambria Math" panose="02040503050406030204" pitchFamily="18" charset="0"/>
                          </a:rPr>
                          <m:t>𝑑𝑊</m:t>
                        </m:r>
                      </m:sub>
                    </m:sSub>
                    <m:r>
                      <a:rPr lang="en-AU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AU">
                            <a:latin typeface="Cambria Math" panose="02040503050406030204" pitchFamily="18" charset="0"/>
                          </a:rPr>
                          <m:t>𝑑𝑏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𝑑𝑊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𝑑𝑏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AU" dirty="0"/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n-AU" sz="2200" dirty="0">
                    <a:latin typeface="+mn-lt"/>
                  </a:rPr>
                  <a:t>On iteration t:</a:t>
                </a:r>
              </a:p>
              <a:p>
                <a:pPr marL="558900" lvl="2" indent="-342900">
                  <a:buFont typeface="Arial" pitchFamily="34" charset="0"/>
                  <a:buChar char="•"/>
                </a:pPr>
                <a:r>
                  <a:rPr lang="en-AU" dirty="0"/>
                  <a:t>Compute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𝑑𝑊</m:t>
                    </m:r>
                  </m:oMath>
                </a14:m>
                <a:r>
                  <a:rPr lang="en-AU" dirty="0"/>
                  <a:t>,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𝑑𝑏</m:t>
                    </m:r>
                  </m:oMath>
                </a14:m>
                <a:r>
                  <a:rPr lang="en-AU" dirty="0"/>
                  <a:t> as usual on the current mini-batch</a:t>
                </a:r>
              </a:p>
              <a:p>
                <a:pPr marL="558900" lvl="2" indent="-3429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𝑑𝑊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𝑑𝑊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𝑑𝑊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 &amp;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𝑑𝑏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𝑑𝑏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+(1−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𝑑𝑏</m:t>
                    </m:r>
                  </m:oMath>
                </a14:m>
                <a:endParaRPr lang="en-AU" dirty="0"/>
              </a:p>
              <a:p>
                <a:pPr marL="774900" lvl="3" indent="-342900">
                  <a:buFont typeface="Arial" pitchFamily="34" charset="0"/>
                  <a:buChar char="•"/>
                </a:pPr>
                <a:r>
                  <a:rPr lang="en-AU" dirty="0"/>
                  <a:t>Add a bias correction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𝑑𝑊</m:t>
                            </m:r>
                          </m:sub>
                        </m:sSub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AU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𝑑𝑊</m:t>
                            </m:r>
                          </m:sub>
                        </m:sSub>
                      </m:num>
                      <m:den>
                        <m:r>
                          <a:rPr lang="en-AU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den>
                    </m:f>
                  </m:oMath>
                </a14:m>
                <a:r>
                  <a:rPr lang="en-AU" dirty="0"/>
                  <a:t> &amp;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𝑑𝑏</m:t>
                            </m:r>
                          </m:sub>
                        </m:sSub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AU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𝑑𝑏</m:t>
                            </m:r>
                          </m:sub>
                        </m:sSub>
                      </m:num>
                      <m:den>
                        <m:r>
                          <a:rPr lang="en-AU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den>
                    </m:f>
                  </m:oMath>
                </a14:m>
                <a:r>
                  <a:rPr lang="en-AU" dirty="0">
                    <a:effectLst/>
                  </a:rPr>
                  <a:t> </a:t>
                </a:r>
                <a:endParaRPr lang="en-AU" dirty="0"/>
              </a:p>
              <a:p>
                <a:pPr marL="558900" lvl="2" indent="-3429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𝑑𝑊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𝑑𝑊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+(1−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AU"/>
                      <m:t> &amp;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𝑑𝑏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𝑑𝑏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+(1−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AU" dirty="0"/>
              </a:p>
              <a:p>
                <a:pPr marL="774900" lvl="3" indent="-342900">
                  <a:buFont typeface="Arial" pitchFamily="34" charset="0"/>
                  <a:buChar char="•"/>
                </a:pPr>
                <a:r>
                  <a:rPr lang="en-AU" dirty="0"/>
                  <a:t>Add a bias correction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𝑑𝑊</m:t>
                            </m:r>
                          </m:sub>
                        </m:sSub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AU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𝑑𝑊</m:t>
                            </m:r>
                          </m:sub>
                        </m:sSub>
                      </m:num>
                      <m:den>
                        <m:r>
                          <a:rPr lang="en-AU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den>
                    </m:f>
                  </m:oMath>
                </a14:m>
                <a:r>
                  <a:rPr lang="en-AU" dirty="0"/>
                  <a:t> &amp;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𝑑𝑏</m:t>
                            </m:r>
                          </m:sub>
                        </m:sSub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AU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𝑑𝑏</m:t>
                            </m:r>
                          </m:sub>
                        </m:sSub>
                      </m:num>
                      <m:den>
                        <m:r>
                          <a:rPr lang="en-AU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den>
                    </m:f>
                  </m:oMath>
                </a14:m>
                <a:endParaRPr lang="en-AU" dirty="0"/>
              </a:p>
              <a:p>
                <a:pPr marL="558900" lvl="2" indent="-3429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AU"/>
                      <m:t>Update</m:t>
                    </m:r>
                    <m:r>
                      <m:rPr>
                        <m:nor/>
                      </m:rPr>
                      <a:rPr lang="en-AU"/>
                      <m:t>: </m:t>
                    </m:r>
                  </m:oMath>
                </a14:m>
                <a:endParaRPr lang="en-AU" dirty="0"/>
              </a:p>
              <a:p>
                <a:pPr marL="774900" lvl="3" indent="-3429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𝑑𝑊</m:t>
                                </m:r>
                              </m:sub>
                            </m:sSub>
                          </m:e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𝑑𝑊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p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rad>
                      </m:den>
                    </m:f>
                    <m:r>
                      <a:rPr lang="en-AU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AU" i="1" dirty="0"/>
              </a:p>
              <a:p>
                <a:pPr marL="774900" lvl="3" indent="-3429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𝑑𝑏</m:t>
                                </m:r>
                              </m:sub>
                            </m:sSub>
                          </m:e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𝑑𝑏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p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rad>
                      </m:den>
                    </m:f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7" name="Content Placeholder 5">
                <a:extLst>
                  <a:ext uri="{FF2B5EF4-FFF2-40B4-BE49-F238E27FC236}">
                    <a16:creationId xmlns:a16="http://schemas.microsoft.com/office/drawing/2014/main" id="{51F4B4AD-4062-1F48-97E0-2DB859810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2" y="1194602"/>
                <a:ext cx="7810500" cy="4622800"/>
              </a:xfrm>
              <a:prstGeom prst="rect">
                <a:avLst/>
              </a:prstGeom>
              <a:blipFill>
                <a:blip r:embed="rId2"/>
                <a:stretch>
                  <a:fillRect l="-2110" t="-2740" r="-162" b="-11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354;p40">
            <a:extLst>
              <a:ext uri="{FF2B5EF4-FFF2-40B4-BE49-F238E27FC236}">
                <a16:creationId xmlns:a16="http://schemas.microsoft.com/office/drawing/2014/main" id="{6E3E880A-8B9B-C94C-BC6A-4340B5CD864F}"/>
              </a:ext>
            </a:extLst>
          </p:cNvPr>
          <p:cNvSpPr txBox="1">
            <a:spLocks/>
          </p:cNvSpPr>
          <p:nvPr/>
        </p:nvSpPr>
        <p:spPr>
          <a:xfrm>
            <a:off x="4127094" y="5285539"/>
            <a:ext cx="4750206" cy="911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1400" b="1" u="sng" dirty="0"/>
              <a:t>Why bias correct? </a:t>
            </a:r>
          </a:p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1400" dirty="0"/>
              <a:t>Moments are biased towards zero during initial time steps (especially with small 𝛽)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354;p40">
                <a:extLst>
                  <a:ext uri="{FF2B5EF4-FFF2-40B4-BE49-F238E27FC236}">
                    <a16:creationId xmlns:a16="http://schemas.microsoft.com/office/drawing/2014/main" id="{3B4C3935-0288-4E4A-BD19-CD37850D2D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1957" y="1996823"/>
                <a:ext cx="2695343" cy="12432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:r>
                  <a:rPr lang="en-AU" sz="1400" dirty="0"/>
                  <a:t>Commonly:</a:t>
                </a:r>
              </a:p>
              <a:p>
                <a:pPr marL="285750" indent="-285750"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AU" sz="1400" dirty="0"/>
                  <a:t> = 0.9 </a:t>
                </a:r>
              </a:p>
              <a:p>
                <a:pPr marL="285750" indent="-285750"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AU" sz="1400" dirty="0"/>
                  <a:t> = 0.999</a:t>
                </a:r>
              </a:p>
              <a:p>
                <a:pPr marL="285750" indent="-285750"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1400" dirty="0"/>
                  <a:t> </a:t>
                </a:r>
                <a14:m>
                  <m:oMath xmlns:m="http://schemas.openxmlformats.org/officeDocument/2006/math">
                    <m:r>
                      <a:rPr lang="en-AU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AU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400" dirty="0"/>
                  <a:t> (start) 1e-3 or 5e-4 </a:t>
                </a:r>
              </a:p>
              <a:p>
                <a:pPr marL="285750" indent="-285750"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endParaRPr lang="en-AU" sz="1400" dirty="0"/>
              </a:p>
            </p:txBody>
          </p:sp>
        </mc:Choice>
        <mc:Fallback>
          <p:sp>
            <p:nvSpPr>
              <p:cNvPr id="6" name="Google Shape;354;p40">
                <a:extLst>
                  <a:ext uri="{FF2B5EF4-FFF2-40B4-BE49-F238E27FC236}">
                    <a16:creationId xmlns:a16="http://schemas.microsoft.com/office/drawing/2014/main" id="{3B4C3935-0288-4E4A-BD19-CD37850D2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957" y="1996823"/>
                <a:ext cx="2695343" cy="1243248"/>
              </a:xfrm>
              <a:prstGeom prst="rect">
                <a:avLst/>
              </a:prstGeom>
              <a:blipFill>
                <a:blip r:embed="rId3"/>
                <a:stretch>
                  <a:fillRect t="-2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884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Optimisation</a:t>
            </a:r>
            <a:r>
              <a:rPr lang="en-US" dirty="0"/>
              <a:t> Algorithms: More??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F77EAB-C528-234B-9B6A-7F7B57441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557338"/>
            <a:ext cx="7810500" cy="151312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</a:t>
            </a:r>
            <a:r>
              <a:rPr lang="en-US" dirty="0" err="1"/>
              <a:t>Nesterov</a:t>
            </a:r>
            <a:r>
              <a:rPr lang="en-US" dirty="0"/>
              <a:t>-accelerated Adaptive Moment Estimation’ (</a:t>
            </a:r>
            <a:r>
              <a:rPr lang="en-US" dirty="0" err="1"/>
              <a:t>Nesterov</a:t>
            </a:r>
            <a:r>
              <a:rPr lang="en-US" dirty="0"/>
              <a:t> momentum + Adam) (</a:t>
            </a:r>
            <a:r>
              <a:rPr lang="en-US" dirty="0">
                <a:hlinkClick r:id="rId2"/>
              </a:rPr>
              <a:t>source</a:t>
            </a:r>
            <a:r>
              <a:rPr lang="en-US" dirty="0"/>
              <a:t>) (NADAM)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more????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AU" dirty="0">
                <a:hlinkClick r:id="rId3"/>
              </a:rPr>
              <a:t>https://arxiv.org/pdf/1609.04747.pdf</a:t>
            </a:r>
            <a:endParaRPr lang="en-US" dirty="0"/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Adadelta</a:t>
            </a:r>
            <a:r>
              <a:rPr lang="en-US" dirty="0"/>
              <a:t>, </a:t>
            </a:r>
            <a:r>
              <a:rPr lang="en-US" dirty="0" err="1"/>
              <a:t>Adamax</a:t>
            </a:r>
            <a:r>
              <a:rPr lang="en-US" dirty="0"/>
              <a:t>, </a:t>
            </a:r>
            <a:r>
              <a:rPr lang="en-US" dirty="0" err="1"/>
              <a:t>AMSGrad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3464AD-30E6-4A4A-9C57-7B8D0BF8A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496" y="3070459"/>
            <a:ext cx="3937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944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576325"/>
            <a:ext cx="7810500" cy="423193"/>
          </a:xfrm>
        </p:spPr>
        <p:txBody>
          <a:bodyPr/>
          <a:lstStyle/>
          <a:p>
            <a:r>
              <a:rPr lang="en-AU" dirty="0"/>
              <a:t>OVERVIEW of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AU" dirty="0"/>
              <a:t>Schedule:</a:t>
            </a:r>
          </a:p>
          <a:p>
            <a:pPr lvl="2"/>
            <a:r>
              <a:rPr lang="en-AU" dirty="0">
                <a:highlight>
                  <a:srgbClr val="FFFF00"/>
                </a:highlight>
              </a:rPr>
              <a:t>Review of last week</a:t>
            </a:r>
          </a:p>
          <a:p>
            <a:pPr lvl="2"/>
            <a:r>
              <a:rPr lang="en-AU" dirty="0">
                <a:highlight>
                  <a:srgbClr val="FFFF00"/>
                </a:highlight>
              </a:rPr>
              <a:t>A bit more (maths) from last week</a:t>
            </a:r>
          </a:p>
          <a:p>
            <a:pPr lvl="2"/>
            <a:r>
              <a:rPr lang="en-AU" dirty="0">
                <a:highlight>
                  <a:srgbClr val="FFFF00"/>
                </a:highlight>
              </a:rPr>
              <a:t>Optimisation algorithms</a:t>
            </a:r>
          </a:p>
          <a:p>
            <a:pPr lvl="2"/>
            <a:r>
              <a:rPr lang="en-AU" dirty="0">
                <a:highlight>
                  <a:srgbClr val="FFFF00"/>
                </a:highlight>
              </a:rPr>
              <a:t>Regularisation methods</a:t>
            </a:r>
          </a:p>
          <a:p>
            <a:pPr lvl="2"/>
            <a:r>
              <a:rPr lang="en-AU" dirty="0"/>
              <a:t>Software &amp; Hardware</a:t>
            </a:r>
            <a:br>
              <a:rPr lang="en-AU" dirty="0"/>
            </a:br>
            <a:endParaRPr lang="en-AU" dirty="0"/>
          </a:p>
          <a:p>
            <a:pPr lvl="1"/>
            <a:r>
              <a:rPr lang="en-AU" dirty="0"/>
              <a:t>Lab:</a:t>
            </a:r>
          </a:p>
          <a:p>
            <a:pPr lvl="2"/>
            <a:r>
              <a:rPr lang="en-AU" dirty="0"/>
              <a:t>Introduction to </a:t>
            </a:r>
            <a:r>
              <a:rPr lang="en-AU" dirty="0" err="1"/>
              <a:t>Tensorflow</a:t>
            </a:r>
            <a:r>
              <a:rPr lang="en-AU" dirty="0"/>
              <a:t> </a:t>
            </a:r>
            <a:r>
              <a:rPr lang="en-AU" b="1" dirty="0">
                <a:solidFill>
                  <a:srgbClr val="FF0000"/>
                </a:solidFill>
              </a:rPr>
              <a:t>&amp; </a:t>
            </a:r>
            <a:r>
              <a:rPr lang="en-AU" b="1" dirty="0" err="1">
                <a:solidFill>
                  <a:srgbClr val="FF0000"/>
                </a:solidFill>
              </a:rPr>
              <a:t>Keras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white"/>
                </a:solidFill>
              </a:rPr>
              <a:t>utscic.edu.au</a:t>
            </a:r>
            <a:endParaRPr lang="en-AU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97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Regularisation</a:t>
            </a:r>
            <a:r>
              <a:rPr lang="en-US" dirty="0"/>
              <a:t>: L2 (Weight Decay)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F77EAB-C528-234B-9B6A-7F7B57441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557338"/>
            <a:ext cx="7810500" cy="64684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L2 regularization can be used in neural networks as well. We add a small penalty term to our loss function which becomes a hyperparameter to tune.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A9F2921-DA4D-5F43-B3D0-70C952E2CA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024151"/>
              </p:ext>
            </p:extLst>
          </p:nvPr>
        </p:nvGraphicFramePr>
        <p:xfrm>
          <a:off x="72536" y="2375977"/>
          <a:ext cx="9022135" cy="1500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9" name="Document" r:id="rId3" imgW="5727700" imgH="952500" progId="Word.Document.12">
                  <p:embed/>
                </p:oleObj>
              </mc:Choice>
              <mc:Fallback>
                <p:oleObj name="Document" r:id="rId3" imgW="5727700" imgH="952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536" y="2375977"/>
                        <a:ext cx="9022135" cy="1500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53EF1E4-4D3F-0340-96C5-B3714BC2C873}"/>
              </a:ext>
            </a:extLst>
          </p:cNvPr>
          <p:cNvSpPr txBox="1">
            <a:spLocks/>
          </p:cNvSpPr>
          <p:nvPr/>
        </p:nvSpPr>
        <p:spPr>
          <a:xfrm>
            <a:off x="666750" y="3916212"/>
            <a:ext cx="7810500" cy="19767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AU" sz="1800" dirty="0">
                <a:latin typeface="+mn-lt"/>
              </a:rPr>
              <a:t>That is, for each weight matrix in the NN we simply add the square of each element in those matrices.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AU" sz="1800" dirty="0">
                <a:latin typeface="+mn-lt"/>
              </a:rPr>
              <a:t>Note the F rather than 2 since this is called the </a:t>
            </a:r>
            <a:r>
              <a:rPr lang="en-AU" sz="1800" dirty="0" err="1">
                <a:latin typeface="+mn-lt"/>
              </a:rPr>
              <a:t>Frobenius</a:t>
            </a:r>
            <a:r>
              <a:rPr lang="en-AU" sz="1800" dirty="0">
                <a:latin typeface="+mn-lt"/>
              </a:rPr>
              <a:t> Norm rather than L2 norm for matrices.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AU" sz="1800" dirty="0">
                <a:latin typeface="+mn-lt"/>
              </a:rPr>
              <a:t>This ‘zeros out’ some hidden units with smaller weights</a:t>
            </a:r>
          </a:p>
        </p:txBody>
      </p:sp>
    </p:spTree>
    <p:extLst>
      <p:ext uri="{BB962C8B-B14F-4D97-AF65-F5344CB8AC3E}">
        <p14:creationId xmlns:p14="http://schemas.microsoft.com/office/powerpoint/2010/main" val="74240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05;p45">
            <a:extLst>
              <a:ext uri="{FF2B5EF4-FFF2-40B4-BE49-F238E27FC236}">
                <a16:creationId xmlns:a16="http://schemas.microsoft.com/office/drawing/2014/main" id="{6E6FD6CF-F193-DB42-A9AC-97E320979225}"/>
              </a:ext>
            </a:extLst>
          </p:cNvPr>
          <p:cNvSpPr txBox="1">
            <a:spLocks/>
          </p:cNvSpPr>
          <p:nvPr/>
        </p:nvSpPr>
        <p:spPr>
          <a:xfrm>
            <a:off x="512303" y="560473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To be perfectly blunt…..</a:t>
            </a:r>
            <a:endParaRPr lang="en-US" dirty="0"/>
          </a:p>
        </p:txBody>
      </p:sp>
      <p:sp>
        <p:nvSpPr>
          <p:cNvPr id="7" name="Google Shape;320;p31">
            <a:extLst>
              <a:ext uri="{FF2B5EF4-FFF2-40B4-BE49-F238E27FC236}">
                <a16:creationId xmlns:a16="http://schemas.microsoft.com/office/drawing/2014/main" id="{5C77B055-2AC2-EF46-B9E2-E1A8331F3971}"/>
              </a:ext>
            </a:extLst>
          </p:cNvPr>
          <p:cNvSpPr txBox="1"/>
          <p:nvPr/>
        </p:nvSpPr>
        <p:spPr>
          <a:xfrm>
            <a:off x="679451" y="2468883"/>
            <a:ext cx="3892549" cy="173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AU" sz="2600" i="1" dirty="0"/>
              <a:t>“All the impressive achievements of deep learning amount to just curve fitting” </a:t>
            </a:r>
            <a:br>
              <a:rPr lang="en-AU" sz="2600" i="1" dirty="0"/>
            </a:br>
            <a:br>
              <a:rPr lang="en-AU" sz="2600" i="1" dirty="0"/>
            </a:br>
            <a:r>
              <a:rPr lang="en-AU" sz="2600" i="1" dirty="0"/>
              <a:t>– Judea Pearl</a:t>
            </a:r>
            <a:endParaRPr lang="en-US" sz="26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175DB1-3640-DC44-B638-7892710EF3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65" y="2070182"/>
            <a:ext cx="3894128" cy="253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173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Regularisation</a:t>
            </a:r>
            <a:r>
              <a:rPr lang="en-US" dirty="0"/>
              <a:t>: L2 &amp; Back Prop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F77EAB-C528-234B-9B6A-7F7B57441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441835"/>
            <a:ext cx="7810500" cy="42319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need to adjust our backprop formulas slightly: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63CA765-90FB-2844-9553-3AC2681298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4269849"/>
              </p:ext>
            </p:extLst>
          </p:nvPr>
        </p:nvGraphicFramePr>
        <p:xfrm>
          <a:off x="588027" y="1904106"/>
          <a:ext cx="8161337" cy="370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5" name="Document" r:id="rId3" imgW="5727700" imgH="2603500" progId="Word.Document.12">
                  <p:embed/>
                </p:oleObj>
              </mc:Choice>
              <mc:Fallback>
                <p:oleObj name="Document" r:id="rId3" imgW="5727700" imgH="2603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8027" y="1904106"/>
                        <a:ext cx="8161337" cy="370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Google Shape;354;p40">
            <a:extLst>
              <a:ext uri="{FF2B5EF4-FFF2-40B4-BE49-F238E27FC236}">
                <a16:creationId xmlns:a16="http://schemas.microsoft.com/office/drawing/2014/main" id="{EE0BBFAA-9306-BD40-A350-A0BBA7D9EB6A}"/>
              </a:ext>
            </a:extLst>
          </p:cNvPr>
          <p:cNvSpPr txBox="1">
            <a:spLocks/>
          </p:cNvSpPr>
          <p:nvPr/>
        </p:nvSpPr>
        <p:spPr>
          <a:xfrm>
            <a:off x="6287835" y="5267643"/>
            <a:ext cx="2695343" cy="6897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1600" dirty="0"/>
              <a:t>See how we are ‘decaying’ the weight matrix?</a:t>
            </a:r>
          </a:p>
          <a:p>
            <a:pPr marL="285750" indent="-285750"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419290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Regularisation</a:t>
            </a:r>
            <a:r>
              <a:rPr lang="en-US" dirty="0"/>
              <a:t>: Dropout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F77EAB-C528-234B-9B6A-7F7B57441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121" y="1220454"/>
            <a:ext cx="7810500" cy="646847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dirty="0"/>
              <a:t>(</a:t>
            </a:r>
            <a:r>
              <a:rPr lang="en-AU" u="sng" dirty="0">
                <a:hlinkClick r:id="rId2"/>
              </a:rPr>
              <a:t>Source</a:t>
            </a:r>
            <a:r>
              <a:rPr lang="en-AU" dirty="0"/>
              <a:t>, Srivastava et al, 2014) Or (</a:t>
            </a:r>
            <a:r>
              <a:rPr lang="en-AU" u="sng" dirty="0">
                <a:hlinkClick r:id="rId3"/>
              </a:rPr>
              <a:t>Source</a:t>
            </a:r>
            <a:r>
              <a:rPr lang="en-AU" dirty="0"/>
              <a:t> Hinton, Srivastava et all 2012) Or (</a:t>
            </a:r>
            <a:r>
              <a:rPr lang="en-AU" u="sng" dirty="0">
                <a:hlinkClick r:id="rId4"/>
              </a:rPr>
              <a:t>Source</a:t>
            </a:r>
            <a:r>
              <a:rPr lang="en-AU" dirty="0"/>
              <a:t> Farley, </a:t>
            </a:r>
            <a:r>
              <a:rPr lang="en-AU" dirty="0" err="1"/>
              <a:t>Goodfellow</a:t>
            </a:r>
            <a:r>
              <a:rPr lang="en-AU" dirty="0"/>
              <a:t> et al 2014)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0C1973A-8395-EE41-9911-DB30354F8A93}"/>
              </a:ext>
            </a:extLst>
          </p:cNvPr>
          <p:cNvSpPr txBox="1">
            <a:spLocks/>
          </p:cNvSpPr>
          <p:nvPr/>
        </p:nvSpPr>
        <p:spPr>
          <a:xfrm>
            <a:off x="503121" y="2057852"/>
            <a:ext cx="5478579" cy="4231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need to adjust our backprop formulas slightly: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7871BD-05E5-C245-AABF-4E374D2FEBAF}"/>
              </a:ext>
            </a:extLst>
          </p:cNvPr>
          <p:cNvSpPr/>
          <p:nvPr/>
        </p:nvSpPr>
        <p:spPr>
          <a:xfrm>
            <a:off x="380199" y="2481045"/>
            <a:ext cx="4952198" cy="3515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itchFamily="2" charset="2"/>
              <a:buChar char=""/>
            </a:pPr>
            <a:r>
              <a:rPr lang="en-AU" dirty="0"/>
              <a:t>On each forward pass (Training example), randomly set some neurons to zero So remove all the ingoing and outgoing links to that node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itchFamily="2" charset="2"/>
              <a:buChar char=""/>
            </a:pPr>
            <a:r>
              <a:rPr lang="en-AU" dirty="0"/>
              <a:t>The probability of dropping is a hyperparameter, p</a:t>
            </a: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AU" dirty="0"/>
              <a:t>You could also set this differently depending on the layer. So perhaps your last 1 or 2 layers don’t need dropout if they are (n=2) or (n=3) but for more dense layers in the middle you set a higher p.</a:t>
            </a:r>
          </a:p>
        </p:txBody>
      </p:sp>
      <p:pic>
        <p:nvPicPr>
          <p:cNvPr id="9" name="Picture 8" descr="http://cs231n.github.io/assets/nn2/dropout.jpeg">
            <a:extLst>
              <a:ext uri="{FF2B5EF4-FFF2-40B4-BE49-F238E27FC236}">
                <a16:creationId xmlns:a16="http://schemas.microsoft.com/office/drawing/2014/main" id="{39E6C043-B7E6-6A4C-94B3-0F4E5C67EE6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701" y="2866448"/>
            <a:ext cx="3340100" cy="17837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881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Regularisation</a:t>
            </a:r>
            <a:r>
              <a:rPr lang="en-US" dirty="0"/>
              <a:t>: Dropout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16598-489B-2B4C-BBCB-3E9887ADE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117" y="1759551"/>
            <a:ext cx="6487093" cy="36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87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Regularisation</a:t>
            </a:r>
            <a:r>
              <a:rPr lang="en-US" dirty="0"/>
              <a:t>: Dropout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0C1973A-8395-EE41-9911-DB30354F8A93}"/>
              </a:ext>
            </a:extLst>
          </p:cNvPr>
          <p:cNvSpPr txBox="1">
            <a:spLocks/>
          </p:cNvSpPr>
          <p:nvPr/>
        </p:nvSpPr>
        <p:spPr>
          <a:xfrm>
            <a:off x="531998" y="1209913"/>
            <a:ext cx="7810500" cy="12830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does it work?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dirty="0"/>
              <a:t>Forces the network to have </a:t>
            </a:r>
            <a:r>
              <a:rPr lang="en-US" b="1" i="1" dirty="0"/>
              <a:t>redundant representation</a:t>
            </a:r>
            <a:r>
              <a:rPr lang="en-US" dirty="0"/>
              <a:t> 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dirty="0"/>
              <a:t>Can theoretically show it is a version of L2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06F5E20-D167-8B4D-BAD5-1B03F1516789}"/>
              </a:ext>
            </a:extLst>
          </p:cNvPr>
          <p:cNvSpPr txBox="1">
            <a:spLocks/>
          </p:cNvSpPr>
          <p:nvPr/>
        </p:nvSpPr>
        <p:spPr>
          <a:xfrm>
            <a:off x="531998" y="2589435"/>
            <a:ext cx="7810500" cy="8395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>
                <a:solidFill>
                  <a:srgbClr val="FF0000"/>
                </a:solidFill>
              </a:rPr>
              <a:t>Problem</a:t>
            </a:r>
            <a:r>
              <a:rPr lang="en-US" dirty="0"/>
              <a:t>: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dirty="0"/>
              <a:t>Our output is random and may take longer to train.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9F92C641-0B46-EC4A-9293-5351FA9228A7}"/>
              </a:ext>
            </a:extLst>
          </p:cNvPr>
          <p:cNvSpPr txBox="1">
            <a:spLocks/>
          </p:cNvSpPr>
          <p:nvPr/>
        </p:nvSpPr>
        <p:spPr>
          <a:xfrm>
            <a:off x="531998" y="3438171"/>
            <a:ext cx="7810500" cy="18723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>
                <a:solidFill>
                  <a:srgbClr val="00B050"/>
                </a:solidFill>
              </a:rPr>
              <a:t>Solution </a:t>
            </a:r>
            <a:r>
              <a:rPr lang="en-US" dirty="0"/>
              <a:t>(‘Inverted Dropout’):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dirty="0"/>
              <a:t>At training time, divide by P so that at test time there is no difference.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dirty="0"/>
              <a:t>For example, if we have a 50 unit layer and drop (0.2 = 10 units), we scale the output (A) by (A/0.8) 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dirty="0"/>
              <a:t>Some nice code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4854BC6-44B2-7D4A-AA8B-1EC88FD8363A}"/>
              </a:ext>
            </a:extLst>
          </p:cNvPr>
          <p:cNvSpPr txBox="1">
            <a:spLocks/>
          </p:cNvSpPr>
          <p:nvPr/>
        </p:nvSpPr>
        <p:spPr>
          <a:xfrm>
            <a:off x="531998" y="5501745"/>
            <a:ext cx="4810023" cy="8395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also ‘</a:t>
            </a:r>
            <a:r>
              <a:rPr lang="en-US" dirty="0" err="1">
                <a:hlinkClick r:id="rId3"/>
              </a:rPr>
              <a:t>DropConnect</a:t>
            </a:r>
            <a:r>
              <a:rPr lang="en-US" dirty="0"/>
              <a:t>’ (a generalization of dropout where you zero out some of the weight matrix)</a:t>
            </a:r>
          </a:p>
        </p:txBody>
      </p:sp>
      <p:pic>
        <p:nvPicPr>
          <p:cNvPr id="13" name="Picture 12" descr="DropConnect">
            <a:extLst>
              <a:ext uri="{FF2B5EF4-FFF2-40B4-BE49-F238E27FC236}">
                <a16:creationId xmlns:a16="http://schemas.microsoft.com/office/drawing/2014/main" id="{3DF57A6E-9CA5-7147-B7AE-628F2F77C36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542" y="4718021"/>
            <a:ext cx="2664460" cy="16675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479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Extra: Learning Rate Decay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0F77EAB-C528-234B-9B6A-7F7B57441D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4244" y="1220454"/>
                <a:ext cx="8403055" cy="4622800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technique can speed up training and prevent the ‘bounce’ around as the model converges towards an optimum.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We can thus implement </a:t>
                </a:r>
                <a:r>
                  <a:rPr lang="en-AU" b="1" dirty="0"/>
                  <a:t>standard learning rate decay</a:t>
                </a:r>
                <a:r>
                  <a:rPr lang="en-AU" dirty="0"/>
                  <a:t> as follows:</a:t>
                </a:r>
              </a:p>
              <a:p>
                <a:pPr lvl="1"/>
                <a:endParaRPr lang="en-AU" b="1" i="1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1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 ∗ </m:t>
                          </m:r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AU" b="1" i="1">
                          <a:latin typeface="Cambria Math" panose="02040503050406030204" pitchFamily="18" charset="0"/>
                        </a:rPr>
                        <m:t>∗ </m:t>
                      </m:r>
                      <m:sSub>
                        <m:sSubPr>
                          <m:ctrlPr>
                            <a:rPr lang="en-A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AU" b="1" dirty="0"/>
              </a:p>
              <a:p>
                <a:pPr lvl="1"/>
                <a:endParaRPr lang="en-AU" sz="2000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AU" sz="1800" dirty="0">
                    <a:latin typeface="+mn-lt"/>
                  </a:rPr>
                  <a:t>Where d is the decay rate and n is the epoch number</a:t>
                </a:r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AU" sz="1800" dirty="0">
                    <a:latin typeface="+mn-lt"/>
                  </a:rPr>
                  <a:t>Other variations:</a:t>
                </a:r>
              </a:p>
              <a:p>
                <a:pPr marL="501750" lvl="2" indent="-285750">
                  <a:buFont typeface="Arial" panose="020B0604020202020204" pitchFamily="34" charset="0"/>
                  <a:buChar char="•"/>
                </a:pPr>
                <a:r>
                  <a:rPr lang="en-AU" sz="1400" dirty="0"/>
                  <a:t>Exponential decay:  </a:t>
                </a:r>
                <a14:m>
                  <m:oMath xmlns:m="http://schemas.openxmlformats.org/officeDocument/2006/math">
                    <m:r>
                      <a:rPr lang="en-AU" b="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b="0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>
                            <a:latin typeface="Cambria Math" panose="02040503050406030204" pitchFamily="18" charset="0"/>
                          </a:rPr>
                          <m:t>0.95</m:t>
                        </m:r>
                      </m:e>
                      <m:sup>
                        <m:r>
                          <a:rPr lang="en-AU" b="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AU" b="0" i="1"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AU" dirty="0"/>
              </a:p>
              <a:p>
                <a:pPr marL="501750" lvl="2" indent="-285750">
                  <a:buFont typeface="Arial" panose="020B0604020202020204" pitchFamily="34" charset="0"/>
                  <a:buChar char="•"/>
                </a:pPr>
                <a:r>
                  <a:rPr lang="en-AU" sz="2000" dirty="0"/>
                  <a:t>K decay: </a:t>
                </a:r>
                <a14:m>
                  <m:oMath xmlns:m="http://schemas.openxmlformats.org/officeDocument/2006/math">
                    <m:r>
                      <a:rPr lang="en-AU" b="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b="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AU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AU" b="0" i="1"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dirty="0"/>
                  <a:t> OR </a:t>
                </a:r>
                <a14:m>
                  <m:oMath xmlns:m="http://schemas.openxmlformats.org/officeDocument/2006/math">
                    <m:r>
                      <a:rPr lang="en-AU" b="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b="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AU" b="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AU" b="0" i="1"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dirty="0"/>
                  <a:t> where t is minibatch number</a:t>
                </a:r>
                <a:endParaRPr lang="en-AU" sz="2000" dirty="0"/>
              </a:p>
              <a:p>
                <a:pPr marL="501750" lvl="2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Discrete (‘staircase’/ ‘half-life’) decay = half α at certain t’s </a:t>
                </a:r>
              </a:p>
              <a:p>
                <a:pPr marL="501750" lvl="2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Manual</a:t>
                </a:r>
                <a:br>
                  <a:rPr lang="en-US" dirty="0"/>
                </a:b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0F77EAB-C528-234B-9B6A-7F7B57441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4244" y="1220454"/>
                <a:ext cx="8403055" cy="4622800"/>
              </a:xfrm>
              <a:blipFill>
                <a:blip r:embed="rId2"/>
                <a:stretch>
                  <a:fillRect l="-1508" t="-1648"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86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576325"/>
            <a:ext cx="7810500" cy="423193"/>
          </a:xfrm>
        </p:spPr>
        <p:txBody>
          <a:bodyPr/>
          <a:lstStyle/>
          <a:p>
            <a:r>
              <a:rPr lang="en-AU" dirty="0"/>
              <a:t>OVERVIEW of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AU" dirty="0"/>
              <a:t>Schedule:</a:t>
            </a:r>
          </a:p>
          <a:p>
            <a:pPr lvl="2"/>
            <a:r>
              <a:rPr lang="en-AU" dirty="0">
                <a:highlight>
                  <a:srgbClr val="FFFF00"/>
                </a:highlight>
              </a:rPr>
              <a:t>Review of last week</a:t>
            </a:r>
          </a:p>
          <a:p>
            <a:pPr lvl="2"/>
            <a:r>
              <a:rPr lang="en-AU" dirty="0">
                <a:highlight>
                  <a:srgbClr val="FFFF00"/>
                </a:highlight>
              </a:rPr>
              <a:t>A bit more (maths) from last week</a:t>
            </a:r>
          </a:p>
          <a:p>
            <a:pPr lvl="2"/>
            <a:r>
              <a:rPr lang="en-AU" dirty="0">
                <a:highlight>
                  <a:srgbClr val="FFFF00"/>
                </a:highlight>
              </a:rPr>
              <a:t>Optimisation algorithms</a:t>
            </a:r>
          </a:p>
          <a:p>
            <a:pPr lvl="2"/>
            <a:r>
              <a:rPr lang="en-AU" dirty="0">
                <a:highlight>
                  <a:srgbClr val="FFFF00"/>
                </a:highlight>
              </a:rPr>
              <a:t>Regularisation methods</a:t>
            </a:r>
          </a:p>
          <a:p>
            <a:pPr lvl="2"/>
            <a:r>
              <a:rPr lang="en-AU" dirty="0">
                <a:highlight>
                  <a:srgbClr val="FFFF00"/>
                </a:highlight>
              </a:rPr>
              <a:t>Software &amp; Hardware</a:t>
            </a:r>
            <a:br>
              <a:rPr lang="en-AU" dirty="0"/>
            </a:br>
            <a:endParaRPr lang="en-AU" dirty="0"/>
          </a:p>
          <a:p>
            <a:pPr lvl="1"/>
            <a:r>
              <a:rPr lang="en-AU" dirty="0"/>
              <a:t>Lab:</a:t>
            </a:r>
          </a:p>
          <a:p>
            <a:pPr lvl="2"/>
            <a:r>
              <a:rPr lang="en-AU" dirty="0"/>
              <a:t>Introduction to </a:t>
            </a:r>
            <a:r>
              <a:rPr lang="en-AU" dirty="0" err="1"/>
              <a:t>Tensorflow</a:t>
            </a:r>
            <a:r>
              <a:rPr lang="en-AU" dirty="0"/>
              <a:t> </a:t>
            </a:r>
            <a:r>
              <a:rPr lang="en-AU" b="1" dirty="0">
                <a:solidFill>
                  <a:srgbClr val="FF0000"/>
                </a:solidFill>
              </a:rPr>
              <a:t>&amp; </a:t>
            </a:r>
            <a:r>
              <a:rPr lang="en-AU" b="1" dirty="0" err="1">
                <a:solidFill>
                  <a:srgbClr val="FF0000"/>
                </a:solidFill>
              </a:rPr>
              <a:t>Keras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white"/>
                </a:solidFill>
              </a:rPr>
              <a:t>utscic.edu.au</a:t>
            </a:r>
            <a:endParaRPr lang="en-AU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7665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576325"/>
            <a:ext cx="7810500" cy="423193"/>
          </a:xfrm>
        </p:spPr>
        <p:txBody>
          <a:bodyPr/>
          <a:lstStyle/>
          <a:p>
            <a:r>
              <a:rPr lang="en-AU" dirty="0"/>
              <a:t>GPU - CPU – TPU?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white"/>
                </a:solidFill>
              </a:rPr>
              <a:t>utscic.edu.au</a:t>
            </a:r>
            <a:endParaRPr lang="en-AU" dirty="0">
              <a:solidFill>
                <a:prstClr val="white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012211B-75D6-124A-BB83-A77386043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139" y="576325"/>
            <a:ext cx="3726346" cy="2974538"/>
          </a:xfr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C97450C-4311-4C47-84D2-51DFB988D469}"/>
              </a:ext>
            </a:extLst>
          </p:cNvPr>
          <p:cNvSpPr txBox="1">
            <a:spLocks/>
          </p:cNvSpPr>
          <p:nvPr/>
        </p:nvSpPr>
        <p:spPr>
          <a:xfrm>
            <a:off x="464515" y="1748786"/>
            <a:ext cx="3726346" cy="42670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CPUs are a few very complex cores (General processing core)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GPUs are hundreds/thousands of simpler cores (can run thousands of concurrent threads)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dirty="0"/>
              <a:t>Uses parallel processing of the matrix work in NN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dirty="0"/>
              <a:t>(NVIDIA GPU required for CUDA)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TPU is a special custom build by Google specifically for deep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A6A9B9-A1A0-504D-84E7-66454BAC9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642630"/>
            <a:ext cx="4281716" cy="263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0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576325"/>
            <a:ext cx="7810500" cy="423193"/>
          </a:xfrm>
        </p:spPr>
        <p:txBody>
          <a:bodyPr/>
          <a:lstStyle/>
          <a:p>
            <a:r>
              <a:rPr lang="en-AU" dirty="0"/>
              <a:t>GPU - CPU – TPU?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white"/>
                </a:solidFill>
              </a:rPr>
              <a:t>utscic.edu.au</a:t>
            </a:r>
            <a:endParaRPr lang="en-AU" dirty="0">
              <a:solidFill>
                <a:prstClr val="whit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925BC1-1E88-DE49-B498-4CCCE0004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55" y="1130547"/>
            <a:ext cx="8602745" cy="44218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C475F3-948E-024F-B435-357580949A6C}"/>
              </a:ext>
            </a:extLst>
          </p:cNvPr>
          <p:cNvSpPr/>
          <p:nvPr/>
        </p:nvSpPr>
        <p:spPr>
          <a:xfrm>
            <a:off x="794083" y="5741414"/>
            <a:ext cx="7339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hlinkClick r:id="rId4"/>
              </a:rPr>
              <a:t>http://cs231n.stanford.edu/slides/2017/cs231n_2017_lecture8.pdf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97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576325"/>
            <a:ext cx="7810500" cy="423193"/>
          </a:xfrm>
        </p:spPr>
        <p:txBody>
          <a:bodyPr/>
          <a:lstStyle/>
          <a:p>
            <a:r>
              <a:rPr lang="en-AU" dirty="0"/>
              <a:t>What’s in a Framework?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white"/>
                </a:solidFill>
              </a:rPr>
              <a:t>utscic.edu.au</a:t>
            </a:r>
            <a:endParaRPr lang="en-AU" dirty="0">
              <a:solidFill>
                <a:prstClr val="white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C1BF52-B912-F34F-8B2D-0091C6B7E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737" y="1209871"/>
            <a:ext cx="3338513" cy="4438258"/>
          </a:xfr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B7794CD-4980-494A-B7FE-0B1B2B4D74C3}"/>
              </a:ext>
            </a:extLst>
          </p:cNvPr>
          <p:cNvSpPr txBox="1">
            <a:spLocks/>
          </p:cNvSpPr>
          <p:nvPr/>
        </p:nvSpPr>
        <p:spPr>
          <a:xfrm>
            <a:off x="454890" y="1455751"/>
            <a:ext cx="4319241" cy="39464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Tensorflow</a:t>
            </a:r>
            <a:r>
              <a:rPr lang="en-US" dirty="0"/>
              <a:t> the most popular and has all the bells and whistles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Keras</a:t>
            </a:r>
            <a:r>
              <a:rPr lang="en-US" dirty="0"/>
              <a:t> is ‘syntactic sugar’ (a wrapper) for </a:t>
            </a:r>
            <a:r>
              <a:rPr lang="en-US" dirty="0" err="1"/>
              <a:t>tensorflow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Caffe2 not used as much (from </a:t>
            </a:r>
            <a:r>
              <a:rPr lang="en-US" dirty="0" err="1"/>
              <a:t>facebook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Pytorch</a:t>
            </a:r>
            <a:r>
              <a:rPr lang="en-US" dirty="0"/>
              <a:t> recently becoming more popular. Very fast.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Others (not as popular):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dirty="0"/>
              <a:t>CNTK (Microsoft), </a:t>
            </a:r>
            <a:r>
              <a:rPr lang="en-US" dirty="0" err="1"/>
              <a:t>MXNet</a:t>
            </a:r>
            <a:r>
              <a:rPr lang="en-US" dirty="0"/>
              <a:t> (Amazon)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514373-B489-2947-9F63-13BFA30B3176}"/>
              </a:ext>
            </a:extLst>
          </p:cNvPr>
          <p:cNvSpPr/>
          <p:nvPr/>
        </p:nvSpPr>
        <p:spPr>
          <a:xfrm>
            <a:off x="999624" y="5961516"/>
            <a:ext cx="75490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hlinkClick r:id="rId4"/>
              </a:rPr>
              <a:t>https://www.youtube.com/watch?v=SJldOOs4vB8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dirty="0" err="1"/>
              <a:t>Tensorflow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&amp; </a:t>
            </a:r>
            <a:r>
              <a:rPr lang="en-US" b="1" dirty="0" err="1">
                <a:solidFill>
                  <a:srgbClr val="FF0000"/>
                </a:solidFill>
              </a:rPr>
              <a:t>Keras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05E7BB-7018-8346-9F68-1E1E50495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628" y="1916617"/>
            <a:ext cx="6052102" cy="339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43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05;p45">
            <a:extLst>
              <a:ext uri="{FF2B5EF4-FFF2-40B4-BE49-F238E27FC236}">
                <a16:creationId xmlns:a16="http://schemas.microsoft.com/office/drawing/2014/main" id="{6E6FD6CF-F193-DB42-A9AC-97E320979225}"/>
              </a:ext>
            </a:extLst>
          </p:cNvPr>
          <p:cNvSpPr txBox="1">
            <a:spLocks/>
          </p:cNvSpPr>
          <p:nvPr/>
        </p:nvSpPr>
        <p:spPr>
          <a:xfrm>
            <a:off x="512303" y="560473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Be careful…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4F3DAF-8944-ED43-9110-C88FDD474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904" y="1442002"/>
            <a:ext cx="4064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99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4AC17F8-E209-A244-AF31-FDCBEFD9F1F4}"/>
              </a:ext>
            </a:extLst>
          </p:cNvPr>
          <p:cNvSpPr/>
          <p:nvPr/>
        </p:nvSpPr>
        <p:spPr>
          <a:xfrm>
            <a:off x="1753854" y="995588"/>
            <a:ext cx="5868785" cy="39598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Google Shape;366;p41">
            <a:extLst>
              <a:ext uri="{FF2B5EF4-FFF2-40B4-BE49-F238E27FC236}">
                <a16:creationId xmlns:a16="http://schemas.microsoft.com/office/drawing/2014/main" id="{23469280-F0B1-FF4A-9322-E01BAB1E002E}"/>
              </a:ext>
            </a:extLst>
          </p:cNvPr>
          <p:cNvSpPr txBox="1">
            <a:spLocks/>
          </p:cNvSpPr>
          <p:nvPr/>
        </p:nvSpPr>
        <p:spPr>
          <a:xfrm>
            <a:off x="666750" y="308608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6666"/>
              </a:lnSpc>
              <a:buClr>
                <a:srgbClr val="8CB7C7"/>
              </a:buClr>
              <a:buSzPts val="3000"/>
            </a:pPr>
            <a:r>
              <a:rPr lang="en-US" sz="3000" dirty="0">
                <a:solidFill>
                  <a:srgbClr val="8CB7C7"/>
                </a:solidFill>
              </a:rPr>
              <a:t>Inside a Neuron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A8CA8F-20CE-FA4C-ABFB-CFFE8C3E97A7}"/>
              </a:ext>
            </a:extLst>
          </p:cNvPr>
          <p:cNvCxnSpPr>
            <a:cxnSpLocks/>
            <a:stCxn id="3" idx="0"/>
            <a:endCxn id="3" idx="4"/>
          </p:cNvCxnSpPr>
          <p:nvPr/>
        </p:nvCxnSpPr>
        <p:spPr>
          <a:xfrm>
            <a:off x="4688247" y="995588"/>
            <a:ext cx="0" cy="39598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369;p41">
                <a:extLst>
                  <a:ext uri="{FF2B5EF4-FFF2-40B4-BE49-F238E27FC236}">
                    <a16:creationId xmlns:a16="http://schemas.microsoft.com/office/drawing/2014/main" id="{12E970E2-823A-5340-A8A0-2DC49A0F0CF1}"/>
                  </a:ext>
                </a:extLst>
              </p:cNvPr>
              <p:cNvSpPr txBox="1"/>
              <p:nvPr/>
            </p:nvSpPr>
            <p:spPr>
              <a:xfrm>
                <a:off x="2309878" y="1982411"/>
                <a:ext cx="2343057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AU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Google Shape;369;p41">
                <a:extLst>
                  <a:ext uri="{FF2B5EF4-FFF2-40B4-BE49-F238E27FC236}">
                    <a16:creationId xmlns:a16="http://schemas.microsoft.com/office/drawing/2014/main" id="{12E970E2-823A-5340-A8A0-2DC49A0F0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878" y="1982411"/>
                <a:ext cx="2343057" cy="644547"/>
              </a:xfrm>
              <a:prstGeom prst="rect">
                <a:avLst/>
              </a:prstGeom>
              <a:blipFill>
                <a:blip r:embed="rId2"/>
                <a:stretch>
                  <a:fillRect l="-1081" t="-11765" r="-7027" b="-39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22AE32-89BD-B949-BF31-0A469DCDB821}"/>
              </a:ext>
            </a:extLst>
          </p:cNvPr>
          <p:cNvCxnSpPr>
            <a:cxnSpLocks/>
          </p:cNvCxnSpPr>
          <p:nvPr/>
        </p:nvCxnSpPr>
        <p:spPr>
          <a:xfrm>
            <a:off x="1136409" y="2926041"/>
            <a:ext cx="5076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369;p41">
                <a:extLst>
                  <a:ext uri="{FF2B5EF4-FFF2-40B4-BE49-F238E27FC236}">
                    <a16:creationId xmlns:a16="http://schemas.microsoft.com/office/drawing/2014/main" id="{128FE672-D39F-9040-B686-2259FE3E833D}"/>
                  </a:ext>
                </a:extLst>
              </p:cNvPr>
              <p:cNvSpPr txBox="1"/>
              <p:nvPr/>
            </p:nvSpPr>
            <p:spPr>
              <a:xfrm>
                <a:off x="360640" y="2453018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Google Shape;369;p41">
                <a:extLst>
                  <a:ext uri="{FF2B5EF4-FFF2-40B4-BE49-F238E27FC236}">
                    <a16:creationId xmlns:a16="http://schemas.microsoft.com/office/drawing/2014/main" id="{128FE672-D39F-9040-B686-2259FE3E8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40" y="2453018"/>
                <a:ext cx="643415" cy="644547"/>
              </a:xfrm>
              <a:prstGeom prst="rect">
                <a:avLst/>
              </a:prstGeom>
              <a:blipFill>
                <a:blip r:embed="rId3"/>
                <a:stretch>
                  <a:fillRect t="-13462" r="-44231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369;p41">
                <a:extLst>
                  <a:ext uri="{FF2B5EF4-FFF2-40B4-BE49-F238E27FC236}">
                    <a16:creationId xmlns:a16="http://schemas.microsoft.com/office/drawing/2014/main" id="{6D497CBB-C852-8B4E-BB0D-D3E94870D02B}"/>
                  </a:ext>
                </a:extLst>
              </p:cNvPr>
              <p:cNvSpPr txBox="1"/>
              <p:nvPr/>
            </p:nvSpPr>
            <p:spPr>
              <a:xfrm>
                <a:off x="4750770" y="2018175"/>
                <a:ext cx="2343057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Google Shape;369;p41">
                <a:extLst>
                  <a:ext uri="{FF2B5EF4-FFF2-40B4-BE49-F238E27FC236}">
                    <a16:creationId xmlns:a16="http://schemas.microsoft.com/office/drawing/2014/main" id="{6D497CBB-C852-8B4E-BB0D-D3E94870D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770" y="2018175"/>
                <a:ext cx="2343057" cy="644547"/>
              </a:xfrm>
              <a:prstGeom prst="rect">
                <a:avLst/>
              </a:prstGeom>
              <a:blipFill>
                <a:blip r:embed="rId4"/>
                <a:stretch>
                  <a:fillRect t="-9615" b="-3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9516DB-58B9-D144-81FB-90C8CFDC9FF6}"/>
              </a:ext>
            </a:extLst>
          </p:cNvPr>
          <p:cNvCxnSpPr>
            <a:cxnSpLocks/>
          </p:cNvCxnSpPr>
          <p:nvPr/>
        </p:nvCxnSpPr>
        <p:spPr>
          <a:xfrm>
            <a:off x="7705821" y="2780198"/>
            <a:ext cx="5503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369;p41">
                <a:extLst>
                  <a:ext uri="{FF2B5EF4-FFF2-40B4-BE49-F238E27FC236}">
                    <a16:creationId xmlns:a16="http://schemas.microsoft.com/office/drawing/2014/main" id="{B1A19820-2F36-6C43-B6B6-57EADBC70ECE}"/>
                  </a:ext>
                </a:extLst>
              </p:cNvPr>
              <p:cNvSpPr txBox="1"/>
              <p:nvPr/>
            </p:nvSpPr>
            <p:spPr>
              <a:xfrm>
                <a:off x="8325934" y="2388978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Google Shape;369;p41">
                <a:extLst>
                  <a:ext uri="{FF2B5EF4-FFF2-40B4-BE49-F238E27FC236}">
                    <a16:creationId xmlns:a16="http://schemas.microsoft.com/office/drawing/2014/main" id="{B1A19820-2F36-6C43-B6B6-57EADBC70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934" y="2388978"/>
                <a:ext cx="643415" cy="644547"/>
              </a:xfrm>
              <a:prstGeom prst="rect">
                <a:avLst/>
              </a:prstGeom>
              <a:blipFill>
                <a:blip r:embed="rId5"/>
                <a:stretch>
                  <a:fillRect t="-13462" r="-31373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7A1B7C4-66CD-A24F-AF28-5A530639864D}"/>
              </a:ext>
            </a:extLst>
          </p:cNvPr>
          <p:cNvSpPr txBox="1"/>
          <p:nvPr/>
        </p:nvSpPr>
        <p:spPr>
          <a:xfrm>
            <a:off x="2871560" y="2662722"/>
            <a:ext cx="1113392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Adding function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AED56C-C38C-FE41-AA11-471C4A647406}"/>
              </a:ext>
            </a:extLst>
          </p:cNvPr>
          <p:cNvSpPr txBox="1"/>
          <p:nvPr/>
        </p:nvSpPr>
        <p:spPr>
          <a:xfrm>
            <a:off x="5015477" y="2626958"/>
            <a:ext cx="1972540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Non-linear activation function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73B2FD-C002-AC42-82B1-8B195989D476}"/>
              </a:ext>
            </a:extLst>
          </p:cNvPr>
          <p:cNvSpPr txBox="1"/>
          <p:nvPr/>
        </p:nvSpPr>
        <p:spPr>
          <a:xfrm>
            <a:off x="3342121" y="5393731"/>
            <a:ext cx="265962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sz="2400" b="1" dirty="0"/>
              <a:t>Why transpose W?</a:t>
            </a:r>
          </a:p>
        </p:txBody>
      </p:sp>
    </p:spTree>
    <p:extLst>
      <p:ext uri="{BB962C8B-B14F-4D97-AF65-F5344CB8AC3E}">
        <p14:creationId xmlns:p14="http://schemas.microsoft.com/office/powerpoint/2010/main" val="4112743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6;p41">
            <a:extLst>
              <a:ext uri="{FF2B5EF4-FFF2-40B4-BE49-F238E27FC236}">
                <a16:creationId xmlns:a16="http://schemas.microsoft.com/office/drawing/2014/main" id="{23469280-F0B1-FF4A-9322-E01BAB1E002E}"/>
              </a:ext>
            </a:extLst>
          </p:cNvPr>
          <p:cNvSpPr txBox="1">
            <a:spLocks/>
          </p:cNvSpPr>
          <p:nvPr/>
        </p:nvSpPr>
        <p:spPr>
          <a:xfrm>
            <a:off x="666750" y="308608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6666"/>
              </a:lnSpc>
              <a:buClr>
                <a:srgbClr val="8CB7C7"/>
              </a:buClr>
              <a:buSzPts val="3000"/>
            </a:pPr>
            <a:r>
              <a:rPr lang="en-US" sz="3000" dirty="0">
                <a:solidFill>
                  <a:srgbClr val="8CB7C7"/>
                </a:solidFill>
              </a:rPr>
              <a:t>Why transpose W?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354;p40">
                <a:extLst>
                  <a:ext uri="{FF2B5EF4-FFF2-40B4-BE49-F238E27FC236}">
                    <a16:creationId xmlns:a16="http://schemas.microsoft.com/office/drawing/2014/main" id="{82099FF2-9943-C54E-9E31-319729B6C7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942" y="1117601"/>
                <a:ext cx="8128116" cy="2091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FF0000"/>
                    </a:solidFill>
                    <a:sym typeface="Arial"/>
                  </a:rPr>
                  <a:t>Recall: ‘w’ </a:t>
                </a:r>
                <a:r>
                  <a:rPr lang="en-AU" sz="2000" dirty="0">
                    <a:solidFill>
                      <a:schemeClr val="dk1"/>
                    </a:solidFill>
                    <a:sym typeface="Arial"/>
                  </a:rPr>
                  <a:t>is our matrix of weights that we will apply to each of our input data points.</a:t>
                </a:r>
              </a:p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:r>
                  <a:rPr lang="en-AU" sz="2000" i="1" dirty="0">
                    <a:solidFill>
                      <a:schemeClr val="dk1"/>
                    </a:solidFill>
                    <a:sym typeface="Arial"/>
                  </a:rPr>
                  <a:t>w will therefore have a weight per variable</a:t>
                </a:r>
                <a:br>
                  <a:rPr lang="en-AU" sz="2000" dirty="0">
                    <a:solidFill>
                      <a:schemeClr val="dk1"/>
                    </a:solidFill>
                    <a:sym typeface="Arial"/>
                  </a:rPr>
                </a:br>
                <a:endParaRPr lang="en-AU" sz="2000" dirty="0">
                  <a:solidFill>
                    <a:schemeClr val="dk1"/>
                  </a:solidFill>
                  <a:sym typeface="Arial"/>
                </a:endParaRPr>
              </a:p>
              <a:p>
                <a:pPr marL="501750" lvl="2" indent="-285750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dirty="0"/>
                  <a:t>We have </a:t>
                </a:r>
                <a14:m>
                  <m:oMath xmlns:m="http://schemas.openxmlformats.org/officeDocument/2006/math">
                    <m:r>
                      <a:rPr lang="en-AU" sz="22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AU" sz="2200" i="1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AU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AU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AU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AU" sz="2000" dirty="0">
                    <a:solidFill>
                      <a:schemeClr val="dk1"/>
                    </a:solidFill>
                    <a:sym typeface="Arial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AU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000" dirty="0">
                    <a:solidFill>
                      <a:schemeClr val="dk1"/>
                    </a:solidFill>
                    <a:sym typeface="Arial"/>
                  </a:rPr>
                  <a:t> is the number of features of x	</a:t>
                </a:r>
              </a:p>
            </p:txBody>
          </p:sp>
        </mc:Choice>
        <mc:Fallback xmlns="">
          <p:sp>
            <p:nvSpPr>
              <p:cNvPr id="22" name="Google Shape;354;p40">
                <a:extLst>
                  <a:ext uri="{FF2B5EF4-FFF2-40B4-BE49-F238E27FC236}">
                    <a16:creationId xmlns:a16="http://schemas.microsoft.com/office/drawing/2014/main" id="{82099FF2-9943-C54E-9E31-319729B6C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42" y="1117601"/>
                <a:ext cx="8128116" cy="2091813"/>
              </a:xfrm>
              <a:prstGeom prst="rect">
                <a:avLst/>
              </a:prstGeom>
              <a:blipFill>
                <a:blip r:embed="rId2"/>
                <a:stretch>
                  <a:fillRect l="-1560" t="-18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7EFD40-8B80-F045-B6DB-7B44AFA4E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12752"/>
              </p:ext>
            </p:extLst>
          </p:nvPr>
        </p:nvGraphicFramePr>
        <p:xfrm>
          <a:off x="2647338" y="3436374"/>
          <a:ext cx="4719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948">
                  <a:extLst>
                    <a:ext uri="{9D8B030D-6E8A-4147-A177-3AD203B41FA5}">
                      <a16:colId xmlns:a16="http://schemas.microsoft.com/office/drawing/2014/main" val="1008837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597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321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477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428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12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0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759965"/>
                  </a:ext>
                </a:extLst>
              </a:tr>
            </a:tbl>
          </a:graphicData>
        </a:graphic>
      </p:graphicFrame>
      <p:sp>
        <p:nvSpPr>
          <p:cNvPr id="23" name="Google Shape;354;p40">
            <a:extLst>
              <a:ext uri="{FF2B5EF4-FFF2-40B4-BE49-F238E27FC236}">
                <a16:creationId xmlns:a16="http://schemas.microsoft.com/office/drawing/2014/main" id="{A6FB34AE-FCC3-8F43-BB81-DE74A1C92FA7}"/>
              </a:ext>
            </a:extLst>
          </p:cNvPr>
          <p:cNvSpPr txBox="1">
            <a:spLocks/>
          </p:cNvSpPr>
          <p:nvPr/>
        </p:nvSpPr>
        <p:spPr>
          <a:xfrm>
            <a:off x="370291" y="4074978"/>
            <a:ext cx="1822304" cy="11466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dirty="0">
                <a:sym typeface="Arial"/>
              </a:rPr>
              <a:t>Consider 1 training example of 10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369;p41">
                <a:extLst>
                  <a:ext uri="{FF2B5EF4-FFF2-40B4-BE49-F238E27FC236}">
                    <a16:creationId xmlns:a16="http://schemas.microsoft.com/office/drawing/2014/main" id="{7F944C1A-E4CC-A340-B341-21392BBD6A4F}"/>
                  </a:ext>
                </a:extLst>
              </p:cNvPr>
              <p:cNvSpPr txBox="1"/>
              <p:nvPr/>
            </p:nvSpPr>
            <p:spPr>
              <a:xfrm>
                <a:off x="2645850" y="6032254"/>
                <a:ext cx="473436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Google Shape;369;p41">
                <a:extLst>
                  <a:ext uri="{FF2B5EF4-FFF2-40B4-BE49-F238E27FC236}">
                    <a16:creationId xmlns:a16="http://schemas.microsoft.com/office/drawing/2014/main" id="{7F944C1A-E4CC-A340-B341-21392BBD6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850" y="6032254"/>
                <a:ext cx="473436" cy="644547"/>
              </a:xfrm>
              <a:prstGeom prst="rect">
                <a:avLst/>
              </a:prstGeom>
              <a:blipFill>
                <a:blip r:embed="rId3"/>
                <a:stretch>
                  <a:fillRect l="-10256" t="-9615" r="-38462" b="-3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B95DE293-4D5B-4249-BDF0-D380E5AAD9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440507"/>
                  </p:ext>
                </p:extLst>
              </p:nvPr>
            </p:nvGraphicFramePr>
            <p:xfrm>
              <a:off x="4100052" y="3436374"/>
              <a:ext cx="47194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1948">
                      <a:extLst>
                        <a:ext uri="{9D8B030D-6E8A-4147-A177-3AD203B41FA5}">
                          <a16:colId xmlns:a16="http://schemas.microsoft.com/office/drawing/2014/main" val="10088374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35972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2321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477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74283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122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91049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57599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B95DE293-4D5B-4249-BDF0-D380E5AAD9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440507"/>
                  </p:ext>
                </p:extLst>
              </p:nvPr>
            </p:nvGraphicFramePr>
            <p:xfrm>
              <a:off x="4100052" y="3436374"/>
              <a:ext cx="47194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1948">
                      <a:extLst>
                        <a:ext uri="{9D8B030D-6E8A-4147-A177-3AD203B41FA5}">
                          <a16:colId xmlns:a16="http://schemas.microsoft.com/office/drawing/2014/main" val="10088374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448" r="-2632" b="-6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35972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2632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2321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6897" r="-2632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477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6897" r="-2632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74283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6897" r="-2632" b="-2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122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90000" r="-2632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91049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10345" r="-2632" b="-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575996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Google Shape;369;p41">
                <a:extLst>
                  <a:ext uri="{FF2B5EF4-FFF2-40B4-BE49-F238E27FC236}">
                    <a16:creationId xmlns:a16="http://schemas.microsoft.com/office/drawing/2014/main" id="{774EDECD-D3B3-EF45-AC95-18BF010EC021}"/>
                  </a:ext>
                </a:extLst>
              </p:cNvPr>
              <p:cNvSpPr txBox="1"/>
              <p:nvPr/>
            </p:nvSpPr>
            <p:spPr>
              <a:xfrm>
                <a:off x="4178710" y="6067649"/>
                <a:ext cx="473436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Google Shape;369;p41">
                <a:extLst>
                  <a:ext uri="{FF2B5EF4-FFF2-40B4-BE49-F238E27FC236}">
                    <a16:creationId xmlns:a16="http://schemas.microsoft.com/office/drawing/2014/main" id="{774EDECD-D3B3-EF45-AC95-18BF010EC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710" y="6067649"/>
                <a:ext cx="473436" cy="644547"/>
              </a:xfrm>
              <a:prstGeom prst="rect">
                <a:avLst/>
              </a:prstGeom>
              <a:blipFill>
                <a:blip r:embed="rId5"/>
                <a:stretch>
                  <a:fillRect l="-18421" t="-9615" r="-47368" b="-3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Google Shape;354;p40">
            <a:extLst>
              <a:ext uri="{FF2B5EF4-FFF2-40B4-BE49-F238E27FC236}">
                <a16:creationId xmlns:a16="http://schemas.microsoft.com/office/drawing/2014/main" id="{02384A1F-39E6-314F-96EF-2D94B58B4FB3}"/>
              </a:ext>
            </a:extLst>
          </p:cNvPr>
          <p:cNvSpPr txBox="1">
            <a:spLocks/>
          </p:cNvSpPr>
          <p:nvPr/>
        </p:nvSpPr>
        <p:spPr>
          <a:xfrm>
            <a:off x="6066108" y="3415767"/>
            <a:ext cx="1822304" cy="11466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dirty="0">
                <a:sym typeface="Arial"/>
              </a:rPr>
              <a:t>Can I multiply these together currently?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54;p40">
                <a:extLst>
                  <a:ext uri="{FF2B5EF4-FFF2-40B4-BE49-F238E27FC236}">
                    <a16:creationId xmlns:a16="http://schemas.microsoft.com/office/drawing/2014/main" id="{B55761A7-DBFF-A24D-8E1F-38B38354B5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69203" y="4695600"/>
                <a:ext cx="3404506" cy="194248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:r>
                  <a:rPr lang="en-AU" sz="2000" dirty="0">
                    <a:sym typeface="Arial"/>
                  </a:rPr>
                  <a:t>No!</a:t>
                </a:r>
                <a:br>
                  <a:rPr lang="en-AU" sz="2000" dirty="0">
                    <a:sym typeface="Arial"/>
                  </a:rPr>
                </a:br>
                <a:r>
                  <a:rPr lang="en-AU" sz="2000" dirty="0">
                    <a:sym typeface="Arial"/>
                  </a:rPr>
                  <a:t>We must have form </a:t>
                </a:r>
                <a:br>
                  <a:rPr lang="en-AU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A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AU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AU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AU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A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∗ </m:t>
                        </m:r>
                        <m:r>
                          <a:rPr lang="en-AU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AU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r>
                          <a:rPr lang="en-AU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𝒎</m:t>
                        </m:r>
                        <m:r>
                          <a:rPr lang="en-AU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AU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∗</m:t>
                        </m:r>
                        <m:r>
                          <a:rPr lang="en-AU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AU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p>
                    </m:sSup>
                  </m:oMath>
                </a14:m>
                <a:br>
                  <a:rPr lang="en-AU" sz="2000" b="1" dirty="0">
                    <a:sym typeface="Arial"/>
                  </a:rPr>
                </a:br>
                <a:r>
                  <a:rPr lang="en-AU" sz="2000" dirty="0">
                    <a:sym typeface="Arial"/>
                  </a:rPr>
                  <a:t>Or (m*n) * (n*p) = m*p</a:t>
                </a:r>
                <a:br>
                  <a:rPr lang="en-AU" sz="2000" dirty="0">
                    <a:sym typeface="Arial"/>
                  </a:rPr>
                </a:br>
                <a:r>
                  <a:rPr lang="en-AU" sz="2000" dirty="0">
                    <a:sym typeface="Arial"/>
                  </a:rPr>
                  <a:t>Where m = rows, n= columns</a:t>
                </a:r>
                <a:endParaRPr lang="en-AU" sz="2000" b="1" dirty="0">
                  <a:sym typeface="Arial"/>
                </a:endParaRPr>
              </a:p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:endParaRPr lang="en-AU" sz="2000" b="1" dirty="0">
                  <a:sym typeface="Arial"/>
                </a:endParaRPr>
              </a:p>
            </p:txBody>
          </p:sp>
        </mc:Choice>
        <mc:Fallback xmlns="">
          <p:sp>
            <p:nvSpPr>
              <p:cNvPr id="28" name="Google Shape;354;p40">
                <a:extLst>
                  <a:ext uri="{FF2B5EF4-FFF2-40B4-BE49-F238E27FC236}">
                    <a16:creationId xmlns:a16="http://schemas.microsoft.com/office/drawing/2014/main" id="{B55761A7-DBFF-A24D-8E1F-38B38354B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203" y="4695600"/>
                <a:ext cx="3404506" cy="1942487"/>
              </a:xfrm>
              <a:prstGeom prst="rect">
                <a:avLst/>
              </a:prstGeom>
              <a:blipFill>
                <a:blip r:embed="rId6"/>
                <a:stretch>
                  <a:fillRect t="-1948" b="-19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897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6;p41">
            <a:extLst>
              <a:ext uri="{FF2B5EF4-FFF2-40B4-BE49-F238E27FC236}">
                <a16:creationId xmlns:a16="http://schemas.microsoft.com/office/drawing/2014/main" id="{23469280-F0B1-FF4A-9322-E01BAB1E002E}"/>
              </a:ext>
            </a:extLst>
          </p:cNvPr>
          <p:cNvSpPr txBox="1">
            <a:spLocks/>
          </p:cNvSpPr>
          <p:nvPr/>
        </p:nvSpPr>
        <p:spPr>
          <a:xfrm>
            <a:off x="666750" y="308608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6666"/>
              </a:lnSpc>
              <a:buClr>
                <a:srgbClr val="8CB7C7"/>
              </a:buClr>
              <a:buSzPts val="3000"/>
            </a:pPr>
            <a:r>
              <a:rPr lang="en-US" sz="3000" dirty="0">
                <a:solidFill>
                  <a:srgbClr val="8CB7C7"/>
                </a:solidFill>
              </a:rPr>
              <a:t>Why transpose W?</a:t>
            </a:r>
            <a:endParaRPr lang="en-US" dirty="0"/>
          </a:p>
        </p:txBody>
      </p:sp>
      <p:sp>
        <p:nvSpPr>
          <p:cNvPr id="22" name="Google Shape;354;p40">
            <a:extLst>
              <a:ext uri="{FF2B5EF4-FFF2-40B4-BE49-F238E27FC236}">
                <a16:creationId xmlns:a16="http://schemas.microsoft.com/office/drawing/2014/main" id="{82099FF2-9943-C54E-9E31-319729B6C7CC}"/>
              </a:ext>
            </a:extLst>
          </p:cNvPr>
          <p:cNvSpPr txBox="1">
            <a:spLocks/>
          </p:cNvSpPr>
          <p:nvPr/>
        </p:nvSpPr>
        <p:spPr>
          <a:xfrm>
            <a:off x="507942" y="1117601"/>
            <a:ext cx="8128116" cy="644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AU" sz="2000" dirty="0">
                <a:sym typeface="Arial"/>
              </a:rPr>
              <a:t>To allow us to undertake matrix calculus we must transpose something</a:t>
            </a:r>
            <a:endParaRPr lang="en-AU" sz="2000" dirty="0">
              <a:solidFill>
                <a:schemeClr val="dk1"/>
              </a:solidFill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7EFD40-8B80-F045-B6DB-7B44AFA4E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536806"/>
              </p:ext>
            </p:extLst>
          </p:nvPr>
        </p:nvGraphicFramePr>
        <p:xfrm>
          <a:off x="3688890" y="1641676"/>
          <a:ext cx="4719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948">
                  <a:extLst>
                    <a:ext uri="{9D8B030D-6E8A-4147-A177-3AD203B41FA5}">
                      <a16:colId xmlns:a16="http://schemas.microsoft.com/office/drawing/2014/main" val="1008837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597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321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477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428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12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0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759965"/>
                  </a:ext>
                </a:extLst>
              </a:tr>
            </a:tbl>
          </a:graphicData>
        </a:graphic>
      </p:graphicFrame>
      <p:sp>
        <p:nvSpPr>
          <p:cNvPr id="27" name="Google Shape;354;p40">
            <a:extLst>
              <a:ext uri="{FF2B5EF4-FFF2-40B4-BE49-F238E27FC236}">
                <a16:creationId xmlns:a16="http://schemas.microsoft.com/office/drawing/2014/main" id="{02384A1F-39E6-314F-96EF-2D94B58B4FB3}"/>
              </a:ext>
            </a:extLst>
          </p:cNvPr>
          <p:cNvSpPr txBox="1">
            <a:spLocks/>
          </p:cNvSpPr>
          <p:nvPr/>
        </p:nvSpPr>
        <p:spPr>
          <a:xfrm>
            <a:off x="2338534" y="4406163"/>
            <a:ext cx="1822304" cy="11466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dirty="0">
                <a:sym typeface="Arial"/>
              </a:rPr>
              <a:t>Can I multiply these together currently?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5D9D7A3-72E6-8F43-916F-595E95AE18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3311015"/>
                  </p:ext>
                </p:extLst>
              </p:nvPr>
            </p:nvGraphicFramePr>
            <p:xfrm>
              <a:off x="507942" y="2746111"/>
              <a:ext cx="3017532" cy="4969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1076">
                      <a:extLst>
                        <a:ext uri="{9D8B030D-6E8A-4147-A177-3AD203B41FA5}">
                          <a16:colId xmlns:a16="http://schemas.microsoft.com/office/drawing/2014/main" val="2522714286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2884088687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1863759502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929797940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979476758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80593620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4161810856"/>
                        </a:ext>
                      </a:extLst>
                    </a:gridCol>
                  </a:tblGrid>
                  <a:tr h="4969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76652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5D9D7A3-72E6-8F43-916F-595E95AE18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3311015"/>
                  </p:ext>
                </p:extLst>
              </p:nvPr>
            </p:nvGraphicFramePr>
            <p:xfrm>
              <a:off x="507942" y="2746111"/>
              <a:ext cx="3017532" cy="4969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1076">
                      <a:extLst>
                        <a:ext uri="{9D8B030D-6E8A-4147-A177-3AD203B41FA5}">
                          <a16:colId xmlns:a16="http://schemas.microsoft.com/office/drawing/2014/main" val="2522714286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2884088687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1863759502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929797940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979476758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80593620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4161810856"/>
                        </a:ext>
                      </a:extLst>
                    </a:gridCol>
                  </a:tblGrid>
                  <a:tr h="4969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500" r="-6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500" r="-5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000" t="-2500" r="-4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1429" t="-2500" r="-29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2941" t="-2500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2941" t="-250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2941" t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76652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Google Shape;354;p40">
            <a:extLst>
              <a:ext uri="{FF2B5EF4-FFF2-40B4-BE49-F238E27FC236}">
                <a16:creationId xmlns:a16="http://schemas.microsoft.com/office/drawing/2014/main" id="{DA12353E-B968-ED4C-B3CA-B1A6BB89109D}"/>
              </a:ext>
            </a:extLst>
          </p:cNvPr>
          <p:cNvSpPr txBox="1">
            <a:spLocks/>
          </p:cNvSpPr>
          <p:nvPr/>
        </p:nvSpPr>
        <p:spPr>
          <a:xfrm>
            <a:off x="765073" y="5733508"/>
            <a:ext cx="4572082" cy="81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dirty="0">
                <a:sym typeface="Arial"/>
              </a:rPr>
              <a:t>Yes!</a:t>
            </a:r>
          </a:p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dirty="0">
                <a:sym typeface="Arial"/>
              </a:rPr>
              <a:t>Columns(x) = rows(w)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8B6B71-1A55-7B49-B522-E5F57CB93C93}"/>
              </a:ext>
            </a:extLst>
          </p:cNvPr>
          <p:cNvCxnSpPr>
            <a:cxnSpLocks/>
          </p:cNvCxnSpPr>
          <p:nvPr/>
        </p:nvCxnSpPr>
        <p:spPr>
          <a:xfrm>
            <a:off x="5020551" y="2884551"/>
            <a:ext cx="136431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5494323-BC49-AE47-96AF-F102424868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484275"/>
              </p:ext>
            </p:extLst>
          </p:nvPr>
        </p:nvGraphicFramePr>
        <p:xfrm>
          <a:off x="7072729" y="2694328"/>
          <a:ext cx="47194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948">
                  <a:extLst>
                    <a:ext uri="{9D8B030D-6E8A-4147-A177-3AD203B41FA5}">
                      <a16:colId xmlns:a16="http://schemas.microsoft.com/office/drawing/2014/main" val="1008837470"/>
                    </a:ext>
                  </a:extLst>
                </a:gridCol>
              </a:tblGrid>
              <a:tr h="3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597219"/>
                  </a:ext>
                </a:extLst>
              </a:tr>
            </a:tbl>
          </a:graphicData>
        </a:graphic>
      </p:graphicFrame>
      <p:sp>
        <p:nvSpPr>
          <p:cNvPr id="20" name="Google Shape;354;p40">
            <a:extLst>
              <a:ext uri="{FF2B5EF4-FFF2-40B4-BE49-F238E27FC236}">
                <a16:creationId xmlns:a16="http://schemas.microsoft.com/office/drawing/2014/main" id="{7228D52C-C7C5-0A47-9875-712A058D6D4D}"/>
              </a:ext>
            </a:extLst>
          </p:cNvPr>
          <p:cNvSpPr txBox="1">
            <a:spLocks/>
          </p:cNvSpPr>
          <p:nvPr/>
        </p:nvSpPr>
        <p:spPr>
          <a:xfrm>
            <a:off x="5702710" y="3551209"/>
            <a:ext cx="2864522" cy="38110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dirty="0">
                <a:sym typeface="Arial"/>
              </a:rPr>
              <a:t>(1*7) * (7*1) = (1*1)</a:t>
            </a:r>
          </a:p>
        </p:txBody>
      </p:sp>
    </p:spTree>
    <p:extLst>
      <p:ext uri="{BB962C8B-B14F-4D97-AF65-F5344CB8AC3E}">
        <p14:creationId xmlns:p14="http://schemas.microsoft.com/office/powerpoint/2010/main" val="1542072416"/>
      </p:ext>
    </p:extLst>
  </p:cSld>
  <p:clrMapOvr>
    <a:masterClrMapping/>
  </p:clrMapOvr>
</p:sld>
</file>

<file path=ppt/theme/theme1.xml><?xml version="1.0" encoding="utf-8"?>
<a:theme xmlns:a="http://schemas.openxmlformats.org/drawingml/2006/main" name="18897 CIC 4x3">
  <a:themeElements>
    <a:clrScheme name="Custom 9">
      <a:dk1>
        <a:sysClr val="windowText" lastClr="000000"/>
      </a:dk1>
      <a:lt1>
        <a:sysClr val="window" lastClr="FFFFFF"/>
      </a:lt1>
      <a:dk2>
        <a:srgbClr val="9325B2"/>
      </a:dk2>
      <a:lt2>
        <a:srgbClr val="8CB7C7"/>
      </a:lt2>
      <a:accent1>
        <a:srgbClr val="0078C9"/>
      </a:accent1>
      <a:accent2>
        <a:srgbClr val="8CB7C7"/>
      </a:accent2>
      <a:accent3>
        <a:srgbClr val="4853C5"/>
      </a:accent3>
      <a:accent4>
        <a:srgbClr val="9325B2"/>
      </a:accent4>
      <a:accent5>
        <a:srgbClr val="FFBC3E"/>
      </a:accent5>
      <a:accent6>
        <a:srgbClr val="76AE99"/>
      </a:accent6>
      <a:hlink>
        <a:srgbClr val="00AEEF"/>
      </a:hlink>
      <a:folHlink>
        <a:srgbClr val="9325B2"/>
      </a:folHlink>
    </a:clrScheme>
    <a:fontScheme name="UTS">
      <a:majorFont>
        <a:latin typeface="DINOT-Bold"/>
        <a:ea typeface=""/>
        <a:cs typeface=""/>
      </a:majorFont>
      <a:minorFont>
        <a:latin typeface="DIN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18897 CIC 4x3</Template>
  <TotalTime>11538</TotalTime>
  <Words>2951</Words>
  <Application>Microsoft Macintosh PowerPoint</Application>
  <PresentationFormat>On-screen Show (4:3)</PresentationFormat>
  <Paragraphs>523</Paragraphs>
  <Slides>59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Calibri</vt:lpstr>
      <vt:lpstr>Cambria Math</vt:lpstr>
      <vt:lpstr>Courier New</vt:lpstr>
      <vt:lpstr>DINOT</vt:lpstr>
      <vt:lpstr>DINOT-Bold</vt:lpstr>
      <vt:lpstr>Symbol</vt:lpstr>
      <vt:lpstr>18897 CIC 4x3</vt:lpstr>
      <vt:lpstr>Document</vt:lpstr>
      <vt:lpstr>Deep Learning  Lecture 1 – INTRODUCTION</vt:lpstr>
      <vt:lpstr>OVERVIEW of Today</vt:lpstr>
      <vt:lpstr>How is At1 going?</vt:lpstr>
      <vt:lpstr>OVERVIEW of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Neuron to ‘network’</vt:lpstr>
      <vt:lpstr>Other Activation Functions</vt:lpstr>
      <vt:lpstr>The matrix algebra through our network</vt:lpstr>
      <vt:lpstr>The size of our matrices</vt:lpstr>
      <vt:lpstr>Our matrices (formulas)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BACK-PROPAGATION</vt:lpstr>
      <vt:lpstr>BACK-PROPAGATION</vt:lpstr>
      <vt:lpstr>BACK-PROPAGATION for Matrices</vt:lpstr>
      <vt:lpstr>Jacobian walkthrough (backwards)</vt:lpstr>
      <vt:lpstr>Updating the weights - Gradient descent</vt:lpstr>
      <vt:lpstr>Updating the weights - Gradient descent</vt:lpstr>
      <vt:lpstr>Gradient descent</vt:lpstr>
      <vt:lpstr>OVERVIEW of Today</vt:lpstr>
      <vt:lpstr>Forward prop (summary)</vt:lpstr>
      <vt:lpstr>Back prop MathS</vt:lpstr>
      <vt:lpstr>Back prop MathS</vt:lpstr>
      <vt:lpstr>Differentiate Sigmoid</vt:lpstr>
      <vt:lpstr>Cont…..</vt:lpstr>
      <vt:lpstr>Let’s Vectorise!</vt:lpstr>
      <vt:lpstr>Let’s Generalise!</vt:lpstr>
      <vt:lpstr>PowerPoint Presentation</vt:lpstr>
      <vt:lpstr>PowerPoint Presentation</vt:lpstr>
      <vt:lpstr>PowerPoint Presentation</vt:lpstr>
      <vt:lpstr>OVERVIEW of Today</vt:lpstr>
      <vt:lpstr>Optimisation: (Mini)batch, Stochastic GD</vt:lpstr>
      <vt:lpstr>Optimisation: (Mini)batch, Stochastic GD</vt:lpstr>
      <vt:lpstr>Optimisation Algorithms: Momentum</vt:lpstr>
      <vt:lpstr>Optimisation Algorithms: Momentum</vt:lpstr>
      <vt:lpstr>Optimisation Algorithms: Momentum</vt:lpstr>
      <vt:lpstr>Optimisation Algorithms: Nesterov</vt:lpstr>
      <vt:lpstr>Optimisation Algorithms:  RMSProp</vt:lpstr>
      <vt:lpstr>Optimisation Algorithms: ADAM</vt:lpstr>
      <vt:lpstr>Optimisation Algorithms: More??</vt:lpstr>
      <vt:lpstr>OVERVIEW of Today</vt:lpstr>
      <vt:lpstr>Regularisation: L2 (Weight Decay)</vt:lpstr>
      <vt:lpstr>Regularisation: L2 &amp; Back Prop</vt:lpstr>
      <vt:lpstr>Regularisation: Dropout</vt:lpstr>
      <vt:lpstr>Regularisation: Dropout</vt:lpstr>
      <vt:lpstr>Regularisation: Dropout</vt:lpstr>
      <vt:lpstr>Extra: Learning Rate Decay</vt:lpstr>
      <vt:lpstr>OVERVIEW of Today</vt:lpstr>
      <vt:lpstr>GPU - CPU – TPU?</vt:lpstr>
      <vt:lpstr>GPU - CPU – TPU?</vt:lpstr>
      <vt:lpstr>What’s in a Framework?</vt:lpstr>
      <vt:lpstr>Lab – Tensorflow &amp; Keras</vt:lpstr>
    </vt:vector>
  </TitlesOfParts>
  <Company>University of Technology, Sydney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Gubanyi</dc:creator>
  <cp:lastModifiedBy>Alex Scriven</cp:lastModifiedBy>
  <cp:revision>988</cp:revision>
  <cp:lastPrinted>2017-05-01T00:41:22Z</cp:lastPrinted>
  <dcterms:created xsi:type="dcterms:W3CDTF">2016-10-13T05:46:21Z</dcterms:created>
  <dcterms:modified xsi:type="dcterms:W3CDTF">2019-04-12T10:21:13Z</dcterms:modified>
</cp:coreProperties>
</file>